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8" r:id="rId5"/>
    <p:sldMasterId id="2147483670" r:id="rId6"/>
  </p:sldMasterIdLst>
  <p:notesMasterIdLst>
    <p:notesMasterId r:id="rId28"/>
  </p:notesMasterIdLst>
  <p:handoutMasterIdLst>
    <p:handoutMasterId r:id="rId29"/>
  </p:handoutMasterIdLst>
  <p:sldIdLst>
    <p:sldId id="256" r:id="rId7"/>
    <p:sldId id="281" r:id="rId8"/>
    <p:sldId id="283" r:id="rId9"/>
    <p:sldId id="284" r:id="rId10"/>
    <p:sldId id="349" r:id="rId11"/>
    <p:sldId id="345" r:id="rId12"/>
    <p:sldId id="332" r:id="rId13"/>
    <p:sldId id="333" r:id="rId14"/>
    <p:sldId id="334" r:id="rId15"/>
    <p:sldId id="336" r:id="rId16"/>
    <p:sldId id="346" r:id="rId17"/>
    <p:sldId id="347" r:id="rId18"/>
    <p:sldId id="348" r:id="rId19"/>
    <p:sldId id="285" r:id="rId20"/>
    <p:sldId id="327" r:id="rId21"/>
    <p:sldId id="330" r:id="rId22"/>
    <p:sldId id="307" r:id="rId23"/>
    <p:sldId id="344" r:id="rId24"/>
    <p:sldId id="337" r:id="rId25"/>
    <p:sldId id="340" r:id="rId26"/>
    <p:sldId id="293" r:id="rId27"/>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3" autoAdjust="0"/>
    <p:restoredTop sz="94671" autoAdjust="0"/>
  </p:normalViewPr>
  <p:slideViewPr>
    <p:cSldViewPr snapToGrid="0" showGuides="1">
      <p:cViewPr varScale="1">
        <p:scale>
          <a:sx n="108" d="100"/>
          <a:sy n="108" d="100"/>
        </p:scale>
        <p:origin x="17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1" d="100"/>
          <a:sy n="41" d="100"/>
        </p:scale>
        <p:origin x="-2381"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arnas Skidförbund" userId="fba596ed-24e7-4474-99c5-db041a2ca0d4" providerId="ADAL" clId="{52E1A610-11A8-4CEE-8686-5C5A762BB647}"/>
    <pc:docChg chg="modSld">
      <pc:chgData name="Dalarnas Skidförbund" userId="fba596ed-24e7-4474-99c5-db041a2ca0d4" providerId="ADAL" clId="{52E1A610-11A8-4CEE-8686-5C5A762BB647}" dt="2019-10-08T08:16:11.270" v="16" actId="20577"/>
      <pc:docMkLst>
        <pc:docMk/>
      </pc:docMkLst>
      <pc:sldChg chg="modSp">
        <pc:chgData name="Dalarnas Skidförbund" userId="fba596ed-24e7-4474-99c5-db041a2ca0d4" providerId="ADAL" clId="{52E1A610-11A8-4CEE-8686-5C5A762BB647}" dt="2019-10-08T08:16:11.270" v="16" actId="20577"/>
        <pc:sldMkLst>
          <pc:docMk/>
          <pc:sldMk cId="3413536432" sldId="334"/>
        </pc:sldMkLst>
        <pc:spChg chg="mod">
          <ac:chgData name="Dalarnas Skidförbund" userId="fba596ed-24e7-4474-99c5-db041a2ca0d4" providerId="ADAL" clId="{52E1A610-11A8-4CEE-8686-5C5A762BB647}" dt="2019-10-08T08:16:11.270" v="16" actId="20577"/>
          <ac:spMkLst>
            <pc:docMk/>
            <pc:sldMk cId="3413536432" sldId="334"/>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10243"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10244"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10245"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F6914E3-7543-4B95-9AF6-86178912FB70}" type="slidenum">
              <a:rPr lang="sv-SE"/>
              <a:pPr/>
              <a:t>‹#›</a:t>
            </a:fld>
            <a:endParaRPr lang="sv-SE"/>
          </a:p>
        </p:txBody>
      </p:sp>
    </p:spTree>
    <p:extLst>
      <p:ext uri="{BB962C8B-B14F-4D97-AF65-F5344CB8AC3E}">
        <p14:creationId xmlns:p14="http://schemas.microsoft.com/office/powerpoint/2010/main" val="1482274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2AC9AE1-36C4-4F19-BE38-96591C690D25}" type="slidenum">
              <a:rPr lang="en-US"/>
              <a:pPr/>
              <a:t>‹#›</a:t>
            </a:fld>
            <a:endParaRPr lang="en-US"/>
          </a:p>
        </p:txBody>
      </p:sp>
    </p:spTree>
    <p:extLst>
      <p:ext uri="{BB962C8B-B14F-4D97-AF65-F5344CB8AC3E}">
        <p14:creationId xmlns:p14="http://schemas.microsoft.com/office/powerpoint/2010/main" val="7202335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1</a:t>
            </a:fld>
            <a:endParaRPr lang="en-US"/>
          </a:p>
        </p:txBody>
      </p:sp>
    </p:spTree>
    <p:extLst>
      <p:ext uri="{BB962C8B-B14F-4D97-AF65-F5344CB8AC3E}">
        <p14:creationId xmlns:p14="http://schemas.microsoft.com/office/powerpoint/2010/main" val="110355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p:cNvSpPr>
            <a:spLocks noGrp="1" noRot="1" noChangeAspect="1" noTextEdit="1"/>
          </p:cNvSpPr>
          <p:nvPr>
            <p:ph type="sldImg"/>
          </p:nvPr>
        </p:nvSpPr>
        <p:spPr>
          <a:ln/>
        </p:spPr>
      </p:sp>
      <p:sp>
        <p:nvSpPr>
          <p:cNvPr id="40963" name="Platshållare för anteckningar 2"/>
          <p:cNvSpPr>
            <a:spLocks noGrp="1"/>
          </p:cNvSpPr>
          <p:nvPr>
            <p:ph type="body" idx="1"/>
          </p:nvPr>
        </p:nvSpPr>
        <p:spPr>
          <a:noFill/>
          <a:ln/>
        </p:spPr>
        <p:txBody>
          <a:bodyPr/>
          <a:lstStyle/>
          <a:p>
            <a:r>
              <a:rPr lang="sv-SE"/>
              <a:t>Träning – duschning </a:t>
            </a:r>
          </a:p>
        </p:txBody>
      </p:sp>
      <p:sp>
        <p:nvSpPr>
          <p:cNvPr id="40964" name="Platshållare för bildnummer 3"/>
          <p:cNvSpPr>
            <a:spLocks noGrp="1"/>
          </p:cNvSpPr>
          <p:nvPr>
            <p:ph type="sldNum" sz="quarter" idx="5"/>
          </p:nvPr>
        </p:nvSpPr>
        <p:spPr>
          <a:noFill/>
        </p:spPr>
        <p:txBody>
          <a:bodyPr/>
          <a:lstStyle/>
          <a:p>
            <a:fld id="{0FB15B7F-61C7-4928-A78F-B547EA5CCB1B}" type="slidenum">
              <a:rPr lang="sv-SE" smtClean="0"/>
              <a:pPr/>
              <a:t>2</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083" name="Picture 11" descr="Picture 1"/>
          <p:cNvPicPr>
            <a:picLocks noChangeAspect="1" noChangeArrowheads="1"/>
          </p:cNvPicPr>
          <p:nvPr/>
        </p:nvPicPr>
        <p:blipFill>
          <a:blip r:embed="rId2" cstate="print"/>
          <a:srcRect/>
          <a:stretch>
            <a:fillRect/>
          </a:stretch>
        </p:blipFill>
        <p:spPr bwMode="auto">
          <a:xfrm>
            <a:off x="1676400" y="0"/>
            <a:ext cx="7467600" cy="6858000"/>
          </a:xfrm>
          <a:prstGeom prst="rect">
            <a:avLst/>
          </a:prstGeom>
          <a:noFill/>
        </p:spPr>
      </p:pic>
      <p:sp>
        <p:nvSpPr>
          <p:cNvPr id="3091" name="Rectangle 19"/>
          <p:cNvSpPr>
            <a:spLocks noGrp="1" noChangeArrowheads="1"/>
          </p:cNvSpPr>
          <p:nvPr>
            <p:ph type="ctrTitle" sz="quarter"/>
          </p:nvPr>
        </p:nvSpPr>
        <p:spPr>
          <a:xfrm>
            <a:off x="2395538" y="4149725"/>
            <a:ext cx="6027737" cy="863600"/>
          </a:xfrm>
        </p:spPr>
        <p:txBody>
          <a:bodyPr lIns="91440" tIns="45720" rIns="91440" bIns="45720" anchor="b"/>
          <a:lstStyle>
            <a:lvl1pPr algn="ctr">
              <a:defRPr>
                <a:solidFill>
                  <a:schemeClr val="bg1"/>
                </a:solidFill>
              </a:defRPr>
            </a:lvl1pPr>
          </a:lstStyle>
          <a:p>
            <a:r>
              <a:rPr lang="sv-SE"/>
              <a:t>Klicka här för att ändra format</a:t>
            </a:r>
          </a:p>
        </p:txBody>
      </p:sp>
      <p:sp>
        <p:nvSpPr>
          <p:cNvPr id="3092" name="Rectangle 20"/>
          <p:cNvSpPr>
            <a:spLocks noGrp="1" noChangeArrowheads="1"/>
          </p:cNvSpPr>
          <p:nvPr>
            <p:ph type="subTitle" sz="quarter" idx="1"/>
          </p:nvPr>
        </p:nvSpPr>
        <p:spPr>
          <a:xfrm>
            <a:off x="2395538" y="5229225"/>
            <a:ext cx="6027737" cy="1512888"/>
          </a:xfrm>
        </p:spPr>
        <p:txBody>
          <a:bodyPr lIns="91440" tIns="45720" rIns="91440" bIns="45720"/>
          <a:lstStyle>
            <a:lvl1pPr marL="0" indent="0" algn="ctr">
              <a:buFontTx/>
              <a:buNone/>
              <a:defRPr>
                <a:solidFill>
                  <a:schemeClr val="bg1"/>
                </a:solidFill>
              </a:defRPr>
            </a:lvl1pPr>
          </a:lstStyle>
          <a:p>
            <a:r>
              <a:rPr lang="sv-SE"/>
              <a:t>Klicka här för att ändra format på underrubrik i bakgrunden</a:t>
            </a:r>
          </a:p>
        </p:txBody>
      </p:sp>
      <p:pic>
        <p:nvPicPr>
          <p:cNvPr id="6" name="Bildobjekt 5" descr="VAFA_STICKER_rgb.jpg"/>
          <p:cNvPicPr>
            <a:picLocks noChangeAspect="1"/>
          </p:cNvPicPr>
          <p:nvPr userDrawn="1"/>
        </p:nvPicPr>
        <p:blipFill>
          <a:blip r:embed="rId3" cstate="print"/>
          <a:stretch>
            <a:fillRect/>
          </a:stretch>
        </p:blipFill>
        <p:spPr>
          <a:xfrm>
            <a:off x="0" y="5905500"/>
            <a:ext cx="1456944" cy="563880"/>
          </a:xfrm>
          <a:prstGeom prst="rect">
            <a:avLst/>
          </a:prstGeom>
        </p:spPr>
      </p:pic>
      <p:pic>
        <p:nvPicPr>
          <p:cNvPr id="4" name="Bildobjekt 3" descr="Svenska_SkidForbundet_PMS_Vi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1949" y="1981859"/>
            <a:ext cx="3280957" cy="18953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extLst>
      <p:ext uri="{BB962C8B-B14F-4D97-AF65-F5344CB8AC3E}">
        <p14:creationId xmlns:p14="http://schemas.microsoft.com/office/powerpoint/2010/main" val="2392520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84225" y="1790700"/>
            <a:ext cx="3494088" cy="371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430713" y="1790700"/>
            <a:ext cx="3494087" cy="371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33903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387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69685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74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13048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067065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66526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140450" y="1071563"/>
            <a:ext cx="1784350" cy="4433887"/>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84225" y="1071563"/>
            <a:ext cx="5203825" cy="443388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36182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083" name="Picture 11" descr="Picture 1"/>
          <p:cNvPicPr>
            <a:picLocks noChangeAspect="1" noChangeArrowheads="1"/>
          </p:cNvPicPr>
          <p:nvPr/>
        </p:nvPicPr>
        <p:blipFill>
          <a:blip r:embed="rId2" cstate="print"/>
          <a:srcRect/>
          <a:stretch>
            <a:fillRect/>
          </a:stretch>
        </p:blipFill>
        <p:spPr bwMode="auto">
          <a:xfrm>
            <a:off x="1676400" y="0"/>
            <a:ext cx="7467600" cy="6858000"/>
          </a:xfrm>
          <a:prstGeom prst="rect">
            <a:avLst/>
          </a:prstGeom>
          <a:noFill/>
        </p:spPr>
      </p:pic>
      <p:sp>
        <p:nvSpPr>
          <p:cNvPr id="3091" name="Rectangle 19"/>
          <p:cNvSpPr>
            <a:spLocks noGrp="1" noChangeArrowheads="1"/>
          </p:cNvSpPr>
          <p:nvPr>
            <p:ph type="ctrTitle" sz="quarter"/>
          </p:nvPr>
        </p:nvSpPr>
        <p:spPr>
          <a:xfrm>
            <a:off x="2395538" y="4149725"/>
            <a:ext cx="6027737" cy="863600"/>
          </a:xfrm>
        </p:spPr>
        <p:txBody>
          <a:bodyPr lIns="91440" tIns="45720" rIns="91440" bIns="45720" anchor="b"/>
          <a:lstStyle>
            <a:lvl1pPr algn="ctr">
              <a:defRPr>
                <a:solidFill>
                  <a:schemeClr val="bg1"/>
                </a:solidFill>
              </a:defRPr>
            </a:lvl1pPr>
          </a:lstStyle>
          <a:p>
            <a:r>
              <a:rPr lang="sv-SE"/>
              <a:t>Klicka här för att ändra format</a:t>
            </a:r>
          </a:p>
        </p:txBody>
      </p:sp>
      <p:sp>
        <p:nvSpPr>
          <p:cNvPr id="3092" name="Rectangle 20"/>
          <p:cNvSpPr>
            <a:spLocks noGrp="1" noChangeArrowheads="1"/>
          </p:cNvSpPr>
          <p:nvPr>
            <p:ph type="subTitle" sz="quarter" idx="1"/>
          </p:nvPr>
        </p:nvSpPr>
        <p:spPr>
          <a:xfrm>
            <a:off x="2395538" y="5229225"/>
            <a:ext cx="6027737" cy="1512888"/>
          </a:xfrm>
        </p:spPr>
        <p:txBody>
          <a:bodyPr lIns="91440" tIns="45720" rIns="91440" bIns="45720"/>
          <a:lstStyle>
            <a:lvl1pPr marL="0" indent="0" algn="ctr">
              <a:buFontTx/>
              <a:buNone/>
              <a:defRPr>
                <a:solidFill>
                  <a:schemeClr val="bg1"/>
                </a:solidFill>
              </a:defRPr>
            </a:lvl1pPr>
          </a:lstStyle>
          <a:p>
            <a:r>
              <a:rPr lang="sv-SE"/>
              <a:t>Klicka här för att ändra format på underrubrik i bakgrunden</a:t>
            </a:r>
          </a:p>
        </p:txBody>
      </p:sp>
      <p:pic>
        <p:nvPicPr>
          <p:cNvPr id="6" name="Bildobjekt 5" descr="VAFA_STICKER_rgb.jpg"/>
          <p:cNvPicPr>
            <a:picLocks noChangeAspect="1"/>
          </p:cNvPicPr>
          <p:nvPr userDrawn="1"/>
        </p:nvPicPr>
        <p:blipFill>
          <a:blip r:embed="rId3" cstate="print"/>
          <a:stretch>
            <a:fillRect/>
          </a:stretch>
        </p:blipFill>
        <p:spPr>
          <a:xfrm>
            <a:off x="0" y="5905500"/>
            <a:ext cx="1456944" cy="563880"/>
          </a:xfrm>
          <a:prstGeom prst="rect">
            <a:avLst/>
          </a:prstGeom>
        </p:spPr>
      </p:pic>
      <p:pic>
        <p:nvPicPr>
          <p:cNvPr id="4" name="Bildobjekt 3" descr="Svenska_SkidForbundet_PMS_Vi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1949" y="1981859"/>
            <a:ext cx="3280957" cy="1895345"/>
          </a:xfrm>
          <a:prstGeom prst="rect">
            <a:avLst/>
          </a:prstGeom>
        </p:spPr>
      </p:pic>
    </p:spTree>
    <p:extLst>
      <p:ext uri="{BB962C8B-B14F-4D97-AF65-F5344CB8AC3E}">
        <p14:creationId xmlns:p14="http://schemas.microsoft.com/office/powerpoint/2010/main" val="137301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ECCDF21F-8EDB-49FF-A2CE-A6316B390910}" type="slidenum">
              <a:rPr lang="sv-SE"/>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solidFill>
                <a:prstClr val="black"/>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prstClr val="black"/>
              </a:solidFill>
            </a:endParaRPr>
          </a:p>
        </p:txBody>
      </p:sp>
      <p:sp>
        <p:nvSpPr>
          <p:cNvPr id="6" name="Platshållare för bildnummer 5"/>
          <p:cNvSpPr>
            <a:spLocks noGrp="1"/>
          </p:cNvSpPr>
          <p:nvPr>
            <p:ph type="sldNum" sz="quarter" idx="12"/>
          </p:nvPr>
        </p:nvSpPr>
        <p:spPr/>
        <p:txBody>
          <a:bodyPr/>
          <a:lstStyle>
            <a:lvl1pPr>
              <a:defRPr/>
            </a:lvl1pPr>
          </a:lstStyle>
          <a:p>
            <a:fld id="{ECCDF21F-8EDB-49FF-A2CE-A6316B390910}" type="slidenum">
              <a:rPr lang="sv-SE">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361051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2209800" y="1981200"/>
            <a:ext cx="3048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410200" y="1981200"/>
            <a:ext cx="3048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solidFill>
                <a:prstClr val="black"/>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prstClr val="black"/>
              </a:solidFill>
            </a:endParaRPr>
          </a:p>
        </p:txBody>
      </p:sp>
      <p:sp>
        <p:nvSpPr>
          <p:cNvPr id="7" name="Platshållare för bildnummer 6"/>
          <p:cNvSpPr>
            <a:spLocks noGrp="1"/>
          </p:cNvSpPr>
          <p:nvPr>
            <p:ph type="sldNum" sz="quarter" idx="12"/>
          </p:nvPr>
        </p:nvSpPr>
        <p:spPr/>
        <p:txBody>
          <a:bodyPr/>
          <a:lstStyle>
            <a:lvl1pPr>
              <a:defRPr/>
            </a:lvl1pPr>
          </a:lstStyle>
          <a:p>
            <a:fld id="{C4A285E1-D4A3-4A3C-874F-C4BD371F42A8}" type="slidenum">
              <a:rPr lang="sv-SE">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394332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solidFill>
                <a:prstClr val="black"/>
              </a:solidFill>
            </a:endParaRPr>
          </a:p>
        </p:txBody>
      </p:sp>
      <p:sp>
        <p:nvSpPr>
          <p:cNvPr id="4" name="Platshållare för sidfot 3"/>
          <p:cNvSpPr>
            <a:spLocks noGrp="1"/>
          </p:cNvSpPr>
          <p:nvPr>
            <p:ph type="ftr" sz="quarter" idx="11"/>
          </p:nvPr>
        </p:nvSpPr>
        <p:spPr/>
        <p:txBody>
          <a:bodyPr/>
          <a:lstStyle>
            <a:lvl1pPr>
              <a:defRPr/>
            </a:lvl1pPr>
          </a:lstStyle>
          <a:p>
            <a:endParaRPr lang="sv-SE">
              <a:solidFill>
                <a:prstClr val="black"/>
              </a:solidFill>
            </a:endParaRPr>
          </a:p>
        </p:txBody>
      </p:sp>
      <p:sp>
        <p:nvSpPr>
          <p:cNvPr id="5" name="Platshållare för bildnummer 4"/>
          <p:cNvSpPr>
            <a:spLocks noGrp="1"/>
          </p:cNvSpPr>
          <p:nvPr>
            <p:ph type="sldNum" sz="quarter" idx="12"/>
          </p:nvPr>
        </p:nvSpPr>
        <p:spPr/>
        <p:txBody>
          <a:bodyPr/>
          <a:lstStyle>
            <a:lvl1pPr>
              <a:defRPr/>
            </a:lvl1pPr>
          </a:lstStyle>
          <a:p>
            <a:fld id="{57C73681-1D5F-4570-A4D3-C222BBF86AD6}" type="slidenum">
              <a:rPr lang="sv-SE">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248282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solidFill>
                <a:prstClr val="black"/>
              </a:solidFill>
            </a:endParaRPr>
          </a:p>
        </p:txBody>
      </p:sp>
      <p:sp>
        <p:nvSpPr>
          <p:cNvPr id="3" name="Platshållare för sidfot 2"/>
          <p:cNvSpPr>
            <a:spLocks noGrp="1"/>
          </p:cNvSpPr>
          <p:nvPr>
            <p:ph type="ftr" sz="quarter" idx="11"/>
          </p:nvPr>
        </p:nvSpPr>
        <p:spPr/>
        <p:txBody>
          <a:bodyPr/>
          <a:lstStyle>
            <a:lvl1pPr>
              <a:defRPr/>
            </a:lvl1pPr>
          </a:lstStyle>
          <a:p>
            <a:endParaRPr lang="sv-SE">
              <a:solidFill>
                <a:prstClr val="black"/>
              </a:solidFill>
            </a:endParaRPr>
          </a:p>
        </p:txBody>
      </p:sp>
      <p:sp>
        <p:nvSpPr>
          <p:cNvPr id="4" name="Platshållare för bildnummer 3"/>
          <p:cNvSpPr>
            <a:spLocks noGrp="1"/>
          </p:cNvSpPr>
          <p:nvPr>
            <p:ph type="sldNum" sz="quarter" idx="12"/>
          </p:nvPr>
        </p:nvSpPr>
        <p:spPr/>
        <p:txBody>
          <a:bodyPr/>
          <a:lstStyle>
            <a:lvl1pPr>
              <a:defRPr/>
            </a:lvl1pPr>
          </a:lstStyle>
          <a:p>
            <a:fld id="{4819B948-6E4A-4EB7-900C-6ED9767119B0}" type="slidenum">
              <a:rPr lang="sv-SE">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23132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text 2"/>
          <p:cNvSpPr>
            <a:spLocks noGrp="1"/>
          </p:cNvSpPr>
          <p:nvPr>
            <p:ph type="body"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solidFill>
                <a:prstClr val="black"/>
              </a:solidFill>
            </a:endParaRPr>
          </a:p>
        </p:txBody>
      </p:sp>
      <p:sp>
        <p:nvSpPr>
          <p:cNvPr id="5" name="Platshållare för sidfot 4"/>
          <p:cNvSpPr>
            <a:spLocks noGrp="1"/>
          </p:cNvSpPr>
          <p:nvPr>
            <p:ph type="ftr" sz="quarter" idx="11"/>
          </p:nvPr>
        </p:nvSpPr>
        <p:spPr/>
        <p:txBody>
          <a:bodyPr/>
          <a:lstStyle/>
          <a:p>
            <a:endParaRPr lang="sv-SE">
              <a:solidFill>
                <a:prstClr val="black"/>
              </a:solidFill>
            </a:endParaRPr>
          </a:p>
        </p:txBody>
      </p:sp>
      <p:sp>
        <p:nvSpPr>
          <p:cNvPr id="6" name="Platshållare för bildnummer 5"/>
          <p:cNvSpPr>
            <a:spLocks noGrp="1"/>
          </p:cNvSpPr>
          <p:nvPr>
            <p:ph type="sldNum" sz="quarter" idx="12"/>
          </p:nvPr>
        </p:nvSpPr>
        <p:spPr/>
        <p:txBody>
          <a:bodyPr/>
          <a:lstStyle/>
          <a:p>
            <a:fld id="{28049C1E-18F0-4900-8AD2-457BC079380A}"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99548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150938" y="214313"/>
            <a:ext cx="7793037" cy="1462087"/>
          </a:xfrm>
        </p:spPr>
        <p:txBody>
          <a:bodyPr/>
          <a:lstStyle/>
          <a:p>
            <a:r>
              <a:rPr lang="sv-SE"/>
              <a:t>Klicka här för att ändra format</a:t>
            </a:r>
          </a:p>
        </p:txBody>
      </p:sp>
      <p:sp>
        <p:nvSpPr>
          <p:cNvPr id="3" name="Platshållare för text 2"/>
          <p:cNvSpPr>
            <a:spLocks noGrp="1"/>
          </p:cNvSpPr>
          <p:nvPr>
            <p:ph type="body" sz="half" idx="1"/>
          </p:nvPr>
        </p:nvSpPr>
        <p:spPr>
          <a:xfrm>
            <a:off x="1182688" y="2017713"/>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145088" y="2017713"/>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11"/>
          <p:cNvSpPr>
            <a:spLocks noGrp="1" noChangeArrowheads="1"/>
          </p:cNvSpPr>
          <p:nvPr>
            <p:ph type="dt" sz="half" idx="10"/>
          </p:nvPr>
        </p:nvSpPr>
        <p:spPr>
          <a:ln/>
        </p:spPr>
        <p:txBody>
          <a:bodyPr/>
          <a:lstStyle>
            <a:lvl1pPr>
              <a:defRPr/>
            </a:lvl1pPr>
          </a:lstStyle>
          <a:p>
            <a:pPr>
              <a:defRPr/>
            </a:pPr>
            <a:endParaRPr lang="sv-SE">
              <a:solidFill>
                <a:prstClr val="black"/>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sv-SE">
              <a:solidFill>
                <a:prstClr val="black"/>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9055DB38-BC9F-4755-94E3-C6CE03AEED43}" type="slidenum">
              <a:rPr lang="sv-SE">
                <a:solidFill>
                  <a:prstClr val="black"/>
                </a:solidFill>
              </a:rPr>
              <a:pPr>
                <a:defRPr/>
              </a:pPr>
              <a:t>‹#›</a:t>
            </a:fld>
            <a:endParaRPr lang="sv-SE">
              <a:solidFill>
                <a:prstClr val="black"/>
              </a:solidFill>
            </a:endParaRPr>
          </a:p>
        </p:txBody>
      </p:sp>
    </p:spTree>
    <p:extLst>
      <p:ext uri="{BB962C8B-B14F-4D97-AF65-F5344CB8AC3E}">
        <p14:creationId xmlns:p14="http://schemas.microsoft.com/office/powerpoint/2010/main" val="275475745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2209800" y="1981200"/>
            <a:ext cx="3048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410200" y="1981200"/>
            <a:ext cx="3048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C4A285E1-D4A3-4A3C-874F-C4BD371F42A8}" type="slidenum">
              <a:rPr lang="sv-SE"/>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sidfot 3"/>
          <p:cNvSpPr>
            <a:spLocks noGrp="1"/>
          </p:cNvSpPr>
          <p:nvPr>
            <p:ph type="ftr" sz="quarter" idx="11"/>
          </p:nvPr>
        </p:nvSpPr>
        <p:spPr/>
        <p:txBody>
          <a:bodyPr/>
          <a:lstStyle>
            <a:lvl1pPr>
              <a:defRPr/>
            </a:lvl1pPr>
          </a:lstStyle>
          <a:p>
            <a:endParaRPr lang="sv-SE"/>
          </a:p>
        </p:txBody>
      </p:sp>
      <p:sp>
        <p:nvSpPr>
          <p:cNvPr id="5" name="Platshållare för bildnummer 4"/>
          <p:cNvSpPr>
            <a:spLocks noGrp="1"/>
          </p:cNvSpPr>
          <p:nvPr>
            <p:ph type="sldNum" sz="quarter" idx="12"/>
          </p:nvPr>
        </p:nvSpPr>
        <p:spPr/>
        <p:txBody>
          <a:bodyPr/>
          <a:lstStyle>
            <a:lvl1pPr>
              <a:defRPr/>
            </a:lvl1pPr>
          </a:lstStyle>
          <a:p>
            <a:fld id="{57C73681-1D5F-4570-A4D3-C222BBF86AD6}"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sidfot 2"/>
          <p:cNvSpPr>
            <a:spLocks noGrp="1"/>
          </p:cNvSpPr>
          <p:nvPr>
            <p:ph type="ftr" sz="quarter" idx="11"/>
          </p:nvPr>
        </p:nvSpPr>
        <p:spPr/>
        <p:txBody>
          <a:bodyPr/>
          <a:lstStyle>
            <a:lvl1pPr>
              <a:defRPr/>
            </a:lvl1pPr>
          </a:lstStyle>
          <a:p>
            <a:endParaRPr lang="sv-SE"/>
          </a:p>
        </p:txBody>
      </p:sp>
      <p:sp>
        <p:nvSpPr>
          <p:cNvPr id="4" name="Platshållare för bildnummer 3"/>
          <p:cNvSpPr>
            <a:spLocks noGrp="1"/>
          </p:cNvSpPr>
          <p:nvPr>
            <p:ph type="sldNum" sz="quarter" idx="12"/>
          </p:nvPr>
        </p:nvSpPr>
        <p:spPr/>
        <p:txBody>
          <a:bodyPr/>
          <a:lstStyle>
            <a:lvl1pPr>
              <a:defRPr/>
            </a:lvl1pPr>
          </a:lstStyle>
          <a:p>
            <a:fld id="{4819B948-6E4A-4EB7-900C-6ED9767119B0}"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text 2"/>
          <p:cNvSpPr>
            <a:spLocks noGrp="1"/>
          </p:cNvSpPr>
          <p:nvPr>
            <p:ph type="body"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8049C1E-18F0-4900-8AD2-457BC079380A}"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150938" y="214313"/>
            <a:ext cx="7793037" cy="1462087"/>
          </a:xfrm>
        </p:spPr>
        <p:txBody>
          <a:bodyPr/>
          <a:lstStyle/>
          <a:p>
            <a:r>
              <a:rPr lang="sv-SE"/>
              <a:t>Klicka här för att ändra format</a:t>
            </a:r>
          </a:p>
        </p:txBody>
      </p:sp>
      <p:sp>
        <p:nvSpPr>
          <p:cNvPr id="3" name="Platshållare för text 2"/>
          <p:cNvSpPr>
            <a:spLocks noGrp="1"/>
          </p:cNvSpPr>
          <p:nvPr>
            <p:ph type="body" sz="half" idx="1"/>
          </p:nvPr>
        </p:nvSpPr>
        <p:spPr>
          <a:xfrm>
            <a:off x="1182688" y="2017713"/>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145088" y="2017713"/>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11"/>
          <p:cNvSpPr>
            <a:spLocks noGrp="1" noChangeArrowheads="1"/>
          </p:cNvSpPr>
          <p:nvPr>
            <p:ph type="dt" sz="half" idx="10"/>
          </p:nvPr>
        </p:nvSpPr>
        <p:spPr>
          <a:ln/>
        </p:spPr>
        <p:txBody>
          <a:bodyPr/>
          <a:lstStyle>
            <a:lvl1pPr>
              <a:defRPr/>
            </a:lvl1pPr>
          </a:lstStyle>
          <a:p>
            <a:pPr>
              <a:defRPr/>
            </a:pPr>
            <a:endParaRPr lang="sv-SE"/>
          </a:p>
        </p:txBody>
      </p:sp>
      <p:sp>
        <p:nvSpPr>
          <p:cNvPr id="6" name="Rectangle 12"/>
          <p:cNvSpPr>
            <a:spLocks noGrp="1" noChangeArrowheads="1"/>
          </p:cNvSpPr>
          <p:nvPr>
            <p:ph type="ftr" sz="quarter" idx="11"/>
          </p:nvPr>
        </p:nvSpPr>
        <p:spPr>
          <a:ln/>
        </p:spPr>
        <p:txBody>
          <a:bodyPr/>
          <a:lstStyle>
            <a:lvl1pPr>
              <a:defRPr/>
            </a:lvl1pPr>
          </a:lstStyle>
          <a:p>
            <a:pPr>
              <a:defRPr/>
            </a:pPr>
            <a:endParaRPr lang="sv-SE"/>
          </a:p>
        </p:txBody>
      </p:sp>
      <p:sp>
        <p:nvSpPr>
          <p:cNvPr id="7" name="Rectangle 13"/>
          <p:cNvSpPr>
            <a:spLocks noGrp="1" noChangeArrowheads="1"/>
          </p:cNvSpPr>
          <p:nvPr>
            <p:ph type="sldNum" sz="quarter" idx="12"/>
          </p:nvPr>
        </p:nvSpPr>
        <p:spPr>
          <a:ln/>
        </p:spPr>
        <p:txBody>
          <a:bodyPr/>
          <a:lstStyle>
            <a:lvl1pPr>
              <a:defRPr/>
            </a:lvl1pPr>
          </a:lstStyle>
          <a:p>
            <a:pPr>
              <a:defRPr/>
            </a:pPr>
            <a:fld id="{9055DB38-BC9F-4755-94E3-C6CE03AEED43}" type="slidenum">
              <a:rPr lang="sv-SE"/>
              <a:pPr>
                <a:defRPr/>
              </a:pPr>
              <a:t>‹#›</a:t>
            </a:fld>
            <a:endParaRPr lang="sv-SE"/>
          </a:p>
        </p:txBody>
      </p:sp>
    </p:spTree>
    <p:extLst>
      <p:ext uri="{BB962C8B-B14F-4D97-AF65-F5344CB8AC3E}">
        <p14:creationId xmlns:p14="http://schemas.microsoft.com/office/powerpoint/2010/main" val="58511868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15243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7206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jpeg"/><Relationship Id="rId5" Type="http://schemas.openxmlformats.org/officeDocument/2006/relationships/slideLayout" Target="../slideLayouts/slideLayout23.xml"/><Relationship Id="rId10" Type="http://schemas.openxmlformats.org/officeDocument/2006/relationships/image" Target="../media/image2.jpeg"/><Relationship Id="rId4" Type="http://schemas.openxmlformats.org/officeDocument/2006/relationships/slideLayout" Target="../slideLayouts/slideLayout2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23"/>
          <p:cNvSpPr>
            <a:spLocks noGrp="1" noChangeArrowheads="1"/>
          </p:cNvSpPr>
          <p:nvPr>
            <p:ph type="dt" sz="half" idx="2"/>
          </p:nvPr>
        </p:nvSpPr>
        <p:spPr bwMode="auto">
          <a:xfrm>
            <a:off x="5894388" y="6330950"/>
            <a:ext cx="2133600" cy="187325"/>
          </a:xfrm>
          <a:prstGeom prst="rect">
            <a:avLst/>
          </a:prstGeom>
          <a:noFill/>
          <a:ln w="9525">
            <a:noFill/>
            <a:miter lim="800000"/>
            <a:headEnd/>
            <a:tailEnd/>
          </a:ln>
          <a:effectLst/>
        </p:spPr>
        <p:txBody>
          <a:bodyPr vert="horz" wrap="square" lIns="0" tIns="46800" rIns="0" bIns="0" numCol="1" anchor="t" anchorCtr="0" compatLnSpc="1">
            <a:prstTxWarp prst="textNoShape">
              <a:avLst/>
            </a:prstTxWarp>
          </a:bodyPr>
          <a:lstStyle>
            <a:lvl1pPr algn="r">
              <a:defRPr sz="800"/>
            </a:lvl1pPr>
          </a:lstStyle>
          <a:p>
            <a:endParaRPr lang="sv-SE"/>
          </a:p>
        </p:txBody>
      </p:sp>
      <p:sp>
        <p:nvSpPr>
          <p:cNvPr id="1027" name="Rectangle 3"/>
          <p:cNvSpPr>
            <a:spLocks noGrp="1" noChangeArrowheads="1"/>
          </p:cNvSpPr>
          <p:nvPr>
            <p:ph type="body" idx="1"/>
          </p:nvPr>
        </p:nvSpPr>
        <p:spPr bwMode="auto">
          <a:xfrm>
            <a:off x="2209800" y="1981200"/>
            <a:ext cx="6248400" cy="3886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8" name="Rectangle 14"/>
          <p:cNvSpPr>
            <a:spLocks noGrp="1" noChangeArrowheads="1"/>
          </p:cNvSpPr>
          <p:nvPr>
            <p:ph type="title"/>
          </p:nvPr>
        </p:nvSpPr>
        <p:spPr bwMode="auto">
          <a:xfrm>
            <a:off x="2209800" y="685800"/>
            <a:ext cx="6248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pic>
        <p:nvPicPr>
          <p:cNvPr id="1044" name="Picture 20" descr="ssf_brevhuvud_jb_rgb"/>
          <p:cNvPicPr>
            <a:picLocks noChangeAspect="1" noChangeArrowheads="1"/>
          </p:cNvPicPr>
          <p:nvPr/>
        </p:nvPicPr>
        <p:blipFill>
          <a:blip r:embed="rId9" cstate="print"/>
          <a:srcRect/>
          <a:stretch>
            <a:fillRect/>
          </a:stretch>
        </p:blipFill>
        <p:spPr bwMode="auto">
          <a:xfrm>
            <a:off x="2209800" y="315913"/>
            <a:ext cx="6248400" cy="190500"/>
          </a:xfrm>
          <a:prstGeom prst="rect">
            <a:avLst/>
          </a:prstGeom>
          <a:noFill/>
        </p:spPr>
      </p:pic>
      <p:sp>
        <p:nvSpPr>
          <p:cNvPr id="1048" name="Rectangle 24"/>
          <p:cNvSpPr>
            <a:spLocks noGrp="1" noChangeArrowheads="1"/>
          </p:cNvSpPr>
          <p:nvPr>
            <p:ph type="ftr" sz="quarter" idx="3"/>
          </p:nvPr>
        </p:nvSpPr>
        <p:spPr bwMode="auto">
          <a:xfrm>
            <a:off x="2209800" y="6330950"/>
            <a:ext cx="2819400" cy="193675"/>
          </a:xfrm>
          <a:prstGeom prst="rect">
            <a:avLst/>
          </a:prstGeom>
          <a:noFill/>
          <a:ln w="9525">
            <a:noFill/>
            <a:miter lim="800000"/>
            <a:headEnd/>
            <a:tailEnd/>
          </a:ln>
          <a:effectLst/>
        </p:spPr>
        <p:txBody>
          <a:bodyPr vert="horz" wrap="square" lIns="0" tIns="46800" rIns="0" bIns="0" numCol="1" anchor="t" anchorCtr="0" compatLnSpc="1">
            <a:prstTxWarp prst="textNoShape">
              <a:avLst/>
            </a:prstTxWarp>
          </a:bodyPr>
          <a:lstStyle>
            <a:lvl1pPr>
              <a:defRPr sz="800"/>
            </a:lvl1pPr>
          </a:lstStyle>
          <a:p>
            <a:endParaRPr lang="sv-SE"/>
          </a:p>
        </p:txBody>
      </p:sp>
      <p:sp>
        <p:nvSpPr>
          <p:cNvPr id="1049" name="Rectangle 25"/>
          <p:cNvSpPr>
            <a:spLocks noGrp="1" noChangeArrowheads="1"/>
          </p:cNvSpPr>
          <p:nvPr>
            <p:ph type="sldNum" sz="quarter" idx="4"/>
          </p:nvPr>
        </p:nvSpPr>
        <p:spPr bwMode="auto">
          <a:xfrm>
            <a:off x="8097838" y="6330950"/>
            <a:ext cx="360362" cy="187325"/>
          </a:xfrm>
          <a:prstGeom prst="rect">
            <a:avLst/>
          </a:prstGeom>
          <a:noFill/>
          <a:ln w="9525">
            <a:noFill/>
            <a:miter lim="800000"/>
            <a:headEnd/>
            <a:tailEnd/>
          </a:ln>
          <a:effectLst/>
        </p:spPr>
        <p:txBody>
          <a:bodyPr vert="horz" wrap="square" lIns="0" tIns="46800" rIns="0" bIns="0" numCol="1" anchor="t" anchorCtr="0" compatLnSpc="1">
            <a:prstTxWarp prst="textNoShape">
              <a:avLst/>
            </a:prstTxWarp>
          </a:bodyPr>
          <a:lstStyle>
            <a:lvl1pPr algn="r">
              <a:defRPr sz="800"/>
            </a:lvl1pPr>
          </a:lstStyle>
          <a:p>
            <a:fld id="{28049C1E-18F0-4900-8AD2-457BC079380A}" type="slidenum">
              <a:rPr lang="sv-SE"/>
              <a:pPr/>
              <a:t>‹#›</a:t>
            </a:fld>
            <a:endParaRPr lang="sv-SE"/>
          </a:p>
        </p:txBody>
      </p:sp>
      <p:pic>
        <p:nvPicPr>
          <p:cNvPr id="10" name="Bildobjekt 9" descr="VAFA_STICKER_rgb.jpg"/>
          <p:cNvPicPr>
            <a:picLocks noChangeAspect="1"/>
          </p:cNvPicPr>
          <p:nvPr/>
        </p:nvPicPr>
        <p:blipFill>
          <a:blip r:embed="rId10" cstate="print"/>
          <a:stretch>
            <a:fillRect/>
          </a:stretch>
        </p:blipFill>
        <p:spPr>
          <a:xfrm>
            <a:off x="0" y="5905500"/>
            <a:ext cx="1456944" cy="563880"/>
          </a:xfrm>
          <a:prstGeom prst="rect">
            <a:avLst/>
          </a:prstGeom>
        </p:spPr>
      </p:pic>
      <p:pic>
        <p:nvPicPr>
          <p:cNvPr id="2" name="Bildobjekt 1" descr="Svenska_SkidForbundet_RGB.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4919" y="325968"/>
            <a:ext cx="1116400" cy="64599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ea typeface="ＭＳ Ｐゴシック" pitchFamily="16" charset="-128"/>
        </a:defRPr>
      </a:lvl2pPr>
      <a:lvl3pPr algn="l" rtl="0" fontAlgn="base">
        <a:spcBef>
          <a:spcPct val="0"/>
        </a:spcBef>
        <a:spcAft>
          <a:spcPct val="0"/>
        </a:spcAft>
        <a:defRPr sz="2400">
          <a:solidFill>
            <a:schemeClr val="tx2"/>
          </a:solidFill>
          <a:latin typeface="Arial" charset="0"/>
          <a:ea typeface="ＭＳ Ｐゴシック" pitchFamily="16" charset="-128"/>
        </a:defRPr>
      </a:lvl3pPr>
      <a:lvl4pPr algn="l" rtl="0" fontAlgn="base">
        <a:spcBef>
          <a:spcPct val="0"/>
        </a:spcBef>
        <a:spcAft>
          <a:spcPct val="0"/>
        </a:spcAft>
        <a:defRPr sz="2400">
          <a:solidFill>
            <a:schemeClr val="tx2"/>
          </a:solidFill>
          <a:latin typeface="Arial" charset="0"/>
          <a:ea typeface="ＭＳ Ｐゴシック" pitchFamily="16" charset="-128"/>
        </a:defRPr>
      </a:lvl4pPr>
      <a:lvl5pPr algn="l" rtl="0" fontAlgn="base">
        <a:spcBef>
          <a:spcPct val="0"/>
        </a:spcBef>
        <a:spcAft>
          <a:spcPct val="0"/>
        </a:spcAft>
        <a:defRPr sz="2400">
          <a:solidFill>
            <a:schemeClr val="tx2"/>
          </a:solidFill>
          <a:latin typeface="Arial" charset="0"/>
          <a:ea typeface="ＭＳ Ｐゴシック" pitchFamily="16" charset="-128"/>
        </a:defRPr>
      </a:lvl5pPr>
      <a:lvl6pPr marL="457200" algn="l" rtl="0" fontAlgn="base">
        <a:spcBef>
          <a:spcPct val="0"/>
        </a:spcBef>
        <a:spcAft>
          <a:spcPct val="0"/>
        </a:spcAft>
        <a:defRPr sz="2400">
          <a:solidFill>
            <a:schemeClr val="tx2"/>
          </a:solidFill>
          <a:latin typeface="Arial" charset="0"/>
          <a:ea typeface="ＭＳ Ｐゴシック" pitchFamily="16" charset="-128"/>
        </a:defRPr>
      </a:lvl6pPr>
      <a:lvl7pPr marL="914400" algn="l" rtl="0" fontAlgn="base">
        <a:spcBef>
          <a:spcPct val="0"/>
        </a:spcBef>
        <a:spcAft>
          <a:spcPct val="0"/>
        </a:spcAft>
        <a:defRPr sz="2400">
          <a:solidFill>
            <a:schemeClr val="tx2"/>
          </a:solidFill>
          <a:latin typeface="Arial" charset="0"/>
          <a:ea typeface="ＭＳ Ｐゴシック" pitchFamily="16" charset="-128"/>
        </a:defRPr>
      </a:lvl7pPr>
      <a:lvl8pPr marL="1371600" algn="l" rtl="0" fontAlgn="base">
        <a:spcBef>
          <a:spcPct val="0"/>
        </a:spcBef>
        <a:spcAft>
          <a:spcPct val="0"/>
        </a:spcAft>
        <a:defRPr sz="2400">
          <a:solidFill>
            <a:schemeClr val="tx2"/>
          </a:solidFill>
          <a:latin typeface="Arial" charset="0"/>
          <a:ea typeface="ＭＳ Ｐゴシック" pitchFamily="16" charset="-128"/>
        </a:defRPr>
      </a:lvl8pPr>
      <a:lvl9pPr marL="1828800" algn="l" rtl="0" fontAlgn="base">
        <a:spcBef>
          <a:spcPct val="0"/>
        </a:spcBef>
        <a:spcAft>
          <a:spcPct val="0"/>
        </a:spcAft>
        <a:defRPr sz="2400">
          <a:solidFill>
            <a:schemeClr val="tx2"/>
          </a:solidFill>
          <a:latin typeface="Arial" charset="0"/>
          <a:ea typeface="ＭＳ Ｐゴシック" pitchFamily="16" charset="-128"/>
        </a:defRPr>
      </a:lvl9pPr>
    </p:titleStyle>
    <p:bodyStyle>
      <a:lvl1pPr marL="342900" indent="-342900" algn="l" rtl="0" fontAlgn="base">
        <a:lnSpc>
          <a:spcPct val="110000"/>
        </a:lnSpc>
        <a:spcBef>
          <a:spcPct val="20000"/>
        </a:spcBef>
        <a:spcAft>
          <a:spcPct val="2000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1600">
          <a:solidFill>
            <a:schemeClr val="tx1"/>
          </a:solidFill>
          <a:latin typeface="+mn-lt"/>
          <a:ea typeface="+mn-ea"/>
        </a:defRPr>
      </a:lvl2pPr>
      <a:lvl3pPr marL="1143000" indent="-228600" algn="l" rtl="0" fontAlgn="base">
        <a:spcBef>
          <a:spcPct val="20000"/>
        </a:spcBef>
        <a:spcAft>
          <a:spcPct val="0"/>
        </a:spcAft>
        <a:buChar char="•"/>
        <a:defRPr sz="1600">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84225" y="1071563"/>
            <a:ext cx="71405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7" name="Rectangle 3"/>
          <p:cNvSpPr>
            <a:spLocks noGrp="1" noChangeArrowheads="1"/>
          </p:cNvSpPr>
          <p:nvPr>
            <p:ph type="body" idx="1"/>
          </p:nvPr>
        </p:nvSpPr>
        <p:spPr bwMode="auto">
          <a:xfrm>
            <a:off x="784225" y="1790700"/>
            <a:ext cx="714057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Tree>
    <p:extLst>
      <p:ext uri="{BB962C8B-B14F-4D97-AF65-F5344CB8AC3E}">
        <p14:creationId xmlns:p14="http://schemas.microsoft.com/office/powerpoint/2010/main" val="3149289850"/>
      </p:ext>
    </p:extLst>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cs typeface="Arial" charset="0"/>
        </a:defRPr>
      </a:lvl2pPr>
      <a:lvl3pPr algn="l" rtl="0" eaLnBrk="0" fontAlgn="base" hangingPunct="0">
        <a:spcBef>
          <a:spcPct val="0"/>
        </a:spcBef>
        <a:spcAft>
          <a:spcPct val="0"/>
        </a:spcAft>
        <a:defRPr sz="2600" b="1">
          <a:solidFill>
            <a:schemeClr val="tx2"/>
          </a:solidFill>
          <a:latin typeface="Arial" charset="0"/>
          <a:cs typeface="Arial" charset="0"/>
        </a:defRPr>
      </a:lvl3pPr>
      <a:lvl4pPr algn="l" rtl="0" eaLnBrk="0" fontAlgn="base" hangingPunct="0">
        <a:spcBef>
          <a:spcPct val="0"/>
        </a:spcBef>
        <a:spcAft>
          <a:spcPct val="0"/>
        </a:spcAft>
        <a:defRPr sz="2600" b="1">
          <a:solidFill>
            <a:schemeClr val="tx2"/>
          </a:solidFill>
          <a:latin typeface="Arial" charset="0"/>
          <a:cs typeface="Arial" charset="0"/>
        </a:defRPr>
      </a:lvl4pPr>
      <a:lvl5pPr algn="l" rtl="0" eaLnBrk="0" fontAlgn="base" hangingPunct="0">
        <a:spcBef>
          <a:spcPct val="0"/>
        </a:spcBef>
        <a:spcAft>
          <a:spcPct val="0"/>
        </a:spcAft>
        <a:defRPr sz="2600" b="1">
          <a:solidFill>
            <a:schemeClr val="tx2"/>
          </a:solidFill>
          <a:latin typeface="Arial" charset="0"/>
          <a:cs typeface="Arial" charset="0"/>
        </a:defRPr>
      </a:lvl5pPr>
      <a:lvl6pPr marL="457200" algn="l" rtl="0" fontAlgn="base">
        <a:spcBef>
          <a:spcPct val="0"/>
        </a:spcBef>
        <a:spcAft>
          <a:spcPct val="0"/>
        </a:spcAft>
        <a:defRPr sz="2600" b="1">
          <a:solidFill>
            <a:schemeClr val="tx2"/>
          </a:solidFill>
          <a:latin typeface="Arial" charset="0"/>
          <a:cs typeface="Arial" charset="0"/>
        </a:defRPr>
      </a:lvl6pPr>
      <a:lvl7pPr marL="914400" algn="l" rtl="0" fontAlgn="base">
        <a:spcBef>
          <a:spcPct val="0"/>
        </a:spcBef>
        <a:spcAft>
          <a:spcPct val="0"/>
        </a:spcAft>
        <a:defRPr sz="2600" b="1">
          <a:solidFill>
            <a:schemeClr val="tx2"/>
          </a:solidFill>
          <a:latin typeface="Arial" charset="0"/>
          <a:cs typeface="Arial" charset="0"/>
        </a:defRPr>
      </a:lvl7pPr>
      <a:lvl8pPr marL="1371600" algn="l" rtl="0" fontAlgn="base">
        <a:spcBef>
          <a:spcPct val="0"/>
        </a:spcBef>
        <a:spcAft>
          <a:spcPct val="0"/>
        </a:spcAft>
        <a:defRPr sz="2600" b="1">
          <a:solidFill>
            <a:schemeClr val="tx2"/>
          </a:solidFill>
          <a:latin typeface="Arial" charset="0"/>
          <a:cs typeface="Arial" charset="0"/>
        </a:defRPr>
      </a:lvl8pPr>
      <a:lvl9pPr marL="1828800" algn="l" rtl="0" fontAlgn="base">
        <a:spcBef>
          <a:spcPct val="0"/>
        </a:spcBef>
        <a:spcAft>
          <a:spcPct val="0"/>
        </a:spcAft>
        <a:defRPr sz="2600" b="1">
          <a:solidFill>
            <a:schemeClr val="tx2"/>
          </a:solidFill>
          <a:latin typeface="Arial" charset="0"/>
          <a:cs typeface="Arial" charset="0"/>
        </a:defRPr>
      </a:lvl9pPr>
    </p:titleStyle>
    <p:bodyStyle>
      <a:lvl1pPr marL="268288" indent="-268288" algn="l" rtl="0" eaLnBrk="0" fontAlgn="base" hangingPunct="0">
        <a:spcBef>
          <a:spcPts val="1800"/>
        </a:spcBef>
        <a:spcAft>
          <a:spcPct val="0"/>
        </a:spcAft>
        <a:buClr>
          <a:schemeClr val="accent1"/>
        </a:buClr>
        <a:buChar char="•"/>
        <a:defRPr sz="2400">
          <a:solidFill>
            <a:schemeClr val="tx1"/>
          </a:solidFill>
          <a:latin typeface="+mn-lt"/>
          <a:ea typeface="+mn-ea"/>
          <a:cs typeface="+mn-cs"/>
        </a:defRPr>
      </a:lvl1pPr>
      <a:lvl2pPr marL="523875" indent="-254000" algn="l" rtl="0" eaLnBrk="0" fontAlgn="base" hangingPunct="0">
        <a:spcBef>
          <a:spcPct val="20000"/>
        </a:spcBef>
        <a:spcAft>
          <a:spcPct val="0"/>
        </a:spcAft>
        <a:buClr>
          <a:schemeClr val="accent1"/>
        </a:buClr>
        <a:buChar char="•"/>
        <a:defRPr sz="2400">
          <a:solidFill>
            <a:schemeClr val="tx1"/>
          </a:solidFill>
          <a:latin typeface="+mn-lt"/>
          <a:cs typeface="+mn-cs"/>
        </a:defRPr>
      </a:lvl2pPr>
      <a:lvl3pPr marL="719138" indent="-193675" algn="l" rtl="0" eaLnBrk="0" fontAlgn="base" hangingPunct="0">
        <a:spcBef>
          <a:spcPct val="20000"/>
        </a:spcBef>
        <a:spcAft>
          <a:spcPct val="0"/>
        </a:spcAft>
        <a:buClr>
          <a:schemeClr val="accent1"/>
        </a:buClr>
        <a:buChar char="•"/>
        <a:defRPr sz="2000">
          <a:solidFill>
            <a:schemeClr val="tx1"/>
          </a:solidFill>
          <a:latin typeface="+mn-lt"/>
          <a:cs typeface="+mn-cs"/>
        </a:defRPr>
      </a:lvl3pPr>
      <a:lvl4pPr marL="914400" indent="-193675" algn="l" rtl="0" eaLnBrk="0" fontAlgn="base" hangingPunct="0">
        <a:spcBef>
          <a:spcPct val="20000"/>
        </a:spcBef>
        <a:spcAft>
          <a:spcPct val="0"/>
        </a:spcAft>
        <a:buClr>
          <a:schemeClr val="accent1"/>
        </a:buClr>
        <a:buChar char="•"/>
        <a:defRPr>
          <a:solidFill>
            <a:schemeClr val="tx1"/>
          </a:solidFill>
          <a:latin typeface="+mn-lt"/>
          <a:cs typeface="+mn-cs"/>
        </a:defRPr>
      </a:lvl4pPr>
      <a:lvl5pPr marL="1074738" indent="-158750" algn="l" rtl="0" eaLnBrk="0" fontAlgn="base" hangingPunct="0">
        <a:spcBef>
          <a:spcPct val="20000"/>
        </a:spcBef>
        <a:spcAft>
          <a:spcPct val="0"/>
        </a:spcAft>
        <a:buClr>
          <a:schemeClr val="accent1"/>
        </a:buClr>
        <a:buChar char="•"/>
        <a:defRPr>
          <a:solidFill>
            <a:schemeClr val="tx1"/>
          </a:solidFill>
          <a:latin typeface="+mn-lt"/>
          <a:cs typeface="+mn-cs"/>
        </a:defRPr>
      </a:lvl5pPr>
      <a:lvl6pPr marL="1531938" indent="-158750" algn="l" rtl="0" fontAlgn="base">
        <a:spcBef>
          <a:spcPct val="20000"/>
        </a:spcBef>
        <a:spcAft>
          <a:spcPct val="0"/>
        </a:spcAft>
        <a:buClr>
          <a:schemeClr val="accent1"/>
        </a:buClr>
        <a:buChar char="•"/>
        <a:defRPr>
          <a:solidFill>
            <a:schemeClr val="tx1"/>
          </a:solidFill>
          <a:latin typeface="+mn-lt"/>
          <a:cs typeface="+mn-cs"/>
        </a:defRPr>
      </a:lvl6pPr>
      <a:lvl7pPr marL="1989138" indent="-158750" algn="l" rtl="0" fontAlgn="base">
        <a:spcBef>
          <a:spcPct val="20000"/>
        </a:spcBef>
        <a:spcAft>
          <a:spcPct val="0"/>
        </a:spcAft>
        <a:buClr>
          <a:schemeClr val="accent1"/>
        </a:buClr>
        <a:buChar char="•"/>
        <a:defRPr>
          <a:solidFill>
            <a:schemeClr val="tx1"/>
          </a:solidFill>
          <a:latin typeface="+mn-lt"/>
          <a:cs typeface="+mn-cs"/>
        </a:defRPr>
      </a:lvl7pPr>
      <a:lvl8pPr marL="2446338" indent="-158750" algn="l" rtl="0" fontAlgn="base">
        <a:spcBef>
          <a:spcPct val="20000"/>
        </a:spcBef>
        <a:spcAft>
          <a:spcPct val="0"/>
        </a:spcAft>
        <a:buClr>
          <a:schemeClr val="accent1"/>
        </a:buClr>
        <a:buChar char="•"/>
        <a:defRPr>
          <a:solidFill>
            <a:schemeClr val="tx1"/>
          </a:solidFill>
          <a:latin typeface="+mn-lt"/>
          <a:cs typeface="+mn-cs"/>
        </a:defRPr>
      </a:lvl8pPr>
      <a:lvl9pPr marL="2903538" indent="-158750" algn="l" rtl="0" fontAlgn="base">
        <a:spcBef>
          <a:spcPct val="20000"/>
        </a:spcBef>
        <a:spcAft>
          <a:spcPct val="0"/>
        </a:spcAft>
        <a:buClr>
          <a:schemeClr val="accent1"/>
        </a:buClr>
        <a:buChar char="•"/>
        <a:defRPr>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23"/>
          <p:cNvSpPr>
            <a:spLocks noGrp="1" noChangeArrowheads="1"/>
          </p:cNvSpPr>
          <p:nvPr>
            <p:ph type="dt" sz="half" idx="2"/>
          </p:nvPr>
        </p:nvSpPr>
        <p:spPr bwMode="auto">
          <a:xfrm>
            <a:off x="5894388" y="6330950"/>
            <a:ext cx="2133600" cy="187325"/>
          </a:xfrm>
          <a:prstGeom prst="rect">
            <a:avLst/>
          </a:prstGeom>
          <a:noFill/>
          <a:ln w="9525">
            <a:noFill/>
            <a:miter lim="800000"/>
            <a:headEnd/>
            <a:tailEnd/>
          </a:ln>
          <a:effectLst/>
        </p:spPr>
        <p:txBody>
          <a:bodyPr vert="horz" wrap="square" lIns="0" tIns="46800" rIns="0" bIns="0" numCol="1" anchor="t" anchorCtr="0" compatLnSpc="1">
            <a:prstTxWarp prst="textNoShape">
              <a:avLst/>
            </a:prstTxWarp>
          </a:bodyPr>
          <a:lstStyle>
            <a:lvl1pPr algn="r">
              <a:defRPr sz="800"/>
            </a:lvl1pPr>
          </a:lstStyle>
          <a:p>
            <a:endParaRPr lang="sv-SE">
              <a:solidFill>
                <a:prstClr val="black"/>
              </a:solidFill>
            </a:endParaRPr>
          </a:p>
        </p:txBody>
      </p:sp>
      <p:sp>
        <p:nvSpPr>
          <p:cNvPr id="1027" name="Rectangle 3"/>
          <p:cNvSpPr>
            <a:spLocks noGrp="1" noChangeArrowheads="1"/>
          </p:cNvSpPr>
          <p:nvPr>
            <p:ph type="body" idx="1"/>
          </p:nvPr>
        </p:nvSpPr>
        <p:spPr bwMode="auto">
          <a:xfrm>
            <a:off x="2209800" y="1981200"/>
            <a:ext cx="6248400" cy="3886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8" name="Rectangle 14"/>
          <p:cNvSpPr>
            <a:spLocks noGrp="1" noChangeArrowheads="1"/>
          </p:cNvSpPr>
          <p:nvPr>
            <p:ph type="title"/>
          </p:nvPr>
        </p:nvSpPr>
        <p:spPr bwMode="auto">
          <a:xfrm>
            <a:off x="2209800" y="685800"/>
            <a:ext cx="6248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pic>
        <p:nvPicPr>
          <p:cNvPr id="1044" name="Picture 20" descr="ssf_brevhuvud_jb_rgb"/>
          <p:cNvPicPr>
            <a:picLocks noChangeAspect="1" noChangeArrowheads="1"/>
          </p:cNvPicPr>
          <p:nvPr/>
        </p:nvPicPr>
        <p:blipFill>
          <a:blip r:embed="rId9" cstate="print"/>
          <a:srcRect/>
          <a:stretch>
            <a:fillRect/>
          </a:stretch>
        </p:blipFill>
        <p:spPr bwMode="auto">
          <a:xfrm>
            <a:off x="2209800" y="315913"/>
            <a:ext cx="6248400" cy="190500"/>
          </a:xfrm>
          <a:prstGeom prst="rect">
            <a:avLst/>
          </a:prstGeom>
          <a:noFill/>
        </p:spPr>
      </p:pic>
      <p:sp>
        <p:nvSpPr>
          <p:cNvPr id="1048" name="Rectangle 24"/>
          <p:cNvSpPr>
            <a:spLocks noGrp="1" noChangeArrowheads="1"/>
          </p:cNvSpPr>
          <p:nvPr>
            <p:ph type="ftr" sz="quarter" idx="3"/>
          </p:nvPr>
        </p:nvSpPr>
        <p:spPr bwMode="auto">
          <a:xfrm>
            <a:off x="2209800" y="6330950"/>
            <a:ext cx="2819400" cy="193675"/>
          </a:xfrm>
          <a:prstGeom prst="rect">
            <a:avLst/>
          </a:prstGeom>
          <a:noFill/>
          <a:ln w="9525">
            <a:noFill/>
            <a:miter lim="800000"/>
            <a:headEnd/>
            <a:tailEnd/>
          </a:ln>
          <a:effectLst/>
        </p:spPr>
        <p:txBody>
          <a:bodyPr vert="horz" wrap="square" lIns="0" tIns="46800" rIns="0" bIns="0" numCol="1" anchor="t" anchorCtr="0" compatLnSpc="1">
            <a:prstTxWarp prst="textNoShape">
              <a:avLst/>
            </a:prstTxWarp>
          </a:bodyPr>
          <a:lstStyle>
            <a:lvl1pPr>
              <a:defRPr sz="800"/>
            </a:lvl1pPr>
          </a:lstStyle>
          <a:p>
            <a:endParaRPr lang="sv-SE">
              <a:solidFill>
                <a:prstClr val="black"/>
              </a:solidFill>
            </a:endParaRPr>
          </a:p>
        </p:txBody>
      </p:sp>
      <p:sp>
        <p:nvSpPr>
          <p:cNvPr id="1049" name="Rectangle 25"/>
          <p:cNvSpPr>
            <a:spLocks noGrp="1" noChangeArrowheads="1"/>
          </p:cNvSpPr>
          <p:nvPr>
            <p:ph type="sldNum" sz="quarter" idx="4"/>
          </p:nvPr>
        </p:nvSpPr>
        <p:spPr bwMode="auto">
          <a:xfrm>
            <a:off x="8097838" y="6330950"/>
            <a:ext cx="360362" cy="187325"/>
          </a:xfrm>
          <a:prstGeom prst="rect">
            <a:avLst/>
          </a:prstGeom>
          <a:noFill/>
          <a:ln w="9525">
            <a:noFill/>
            <a:miter lim="800000"/>
            <a:headEnd/>
            <a:tailEnd/>
          </a:ln>
          <a:effectLst/>
        </p:spPr>
        <p:txBody>
          <a:bodyPr vert="horz" wrap="square" lIns="0" tIns="46800" rIns="0" bIns="0" numCol="1" anchor="t" anchorCtr="0" compatLnSpc="1">
            <a:prstTxWarp prst="textNoShape">
              <a:avLst/>
            </a:prstTxWarp>
          </a:bodyPr>
          <a:lstStyle>
            <a:lvl1pPr algn="r">
              <a:defRPr sz="800"/>
            </a:lvl1pPr>
          </a:lstStyle>
          <a:p>
            <a:fld id="{28049C1E-18F0-4900-8AD2-457BC079380A}" type="slidenum">
              <a:rPr lang="sv-SE">
                <a:solidFill>
                  <a:prstClr val="black"/>
                </a:solidFill>
              </a:rPr>
              <a:pPr/>
              <a:t>‹#›</a:t>
            </a:fld>
            <a:endParaRPr lang="sv-SE">
              <a:solidFill>
                <a:prstClr val="black"/>
              </a:solidFill>
            </a:endParaRPr>
          </a:p>
        </p:txBody>
      </p:sp>
      <p:pic>
        <p:nvPicPr>
          <p:cNvPr id="10" name="Bildobjekt 9" descr="VAFA_STICKER_rgb.jpg"/>
          <p:cNvPicPr>
            <a:picLocks noChangeAspect="1"/>
          </p:cNvPicPr>
          <p:nvPr/>
        </p:nvPicPr>
        <p:blipFill>
          <a:blip r:embed="rId10" cstate="print"/>
          <a:stretch>
            <a:fillRect/>
          </a:stretch>
        </p:blipFill>
        <p:spPr>
          <a:xfrm>
            <a:off x="0" y="5905500"/>
            <a:ext cx="1456944" cy="563880"/>
          </a:xfrm>
          <a:prstGeom prst="rect">
            <a:avLst/>
          </a:prstGeom>
        </p:spPr>
      </p:pic>
      <p:pic>
        <p:nvPicPr>
          <p:cNvPr id="2" name="Bildobjekt 1" descr="Svenska_SkidForbundet_RGB.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4919" y="325968"/>
            <a:ext cx="1116400" cy="645997"/>
          </a:xfrm>
          <a:prstGeom prst="rect">
            <a:avLst/>
          </a:prstGeom>
        </p:spPr>
      </p:pic>
    </p:spTree>
    <p:extLst>
      <p:ext uri="{BB962C8B-B14F-4D97-AF65-F5344CB8AC3E}">
        <p14:creationId xmlns:p14="http://schemas.microsoft.com/office/powerpoint/2010/main" val="317663425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ea typeface="ＭＳ Ｐゴシック" pitchFamily="16" charset="-128"/>
        </a:defRPr>
      </a:lvl2pPr>
      <a:lvl3pPr algn="l" rtl="0" fontAlgn="base">
        <a:spcBef>
          <a:spcPct val="0"/>
        </a:spcBef>
        <a:spcAft>
          <a:spcPct val="0"/>
        </a:spcAft>
        <a:defRPr sz="2400">
          <a:solidFill>
            <a:schemeClr val="tx2"/>
          </a:solidFill>
          <a:latin typeface="Arial" charset="0"/>
          <a:ea typeface="ＭＳ Ｐゴシック" pitchFamily="16" charset="-128"/>
        </a:defRPr>
      </a:lvl3pPr>
      <a:lvl4pPr algn="l" rtl="0" fontAlgn="base">
        <a:spcBef>
          <a:spcPct val="0"/>
        </a:spcBef>
        <a:spcAft>
          <a:spcPct val="0"/>
        </a:spcAft>
        <a:defRPr sz="2400">
          <a:solidFill>
            <a:schemeClr val="tx2"/>
          </a:solidFill>
          <a:latin typeface="Arial" charset="0"/>
          <a:ea typeface="ＭＳ Ｐゴシック" pitchFamily="16" charset="-128"/>
        </a:defRPr>
      </a:lvl4pPr>
      <a:lvl5pPr algn="l" rtl="0" fontAlgn="base">
        <a:spcBef>
          <a:spcPct val="0"/>
        </a:spcBef>
        <a:spcAft>
          <a:spcPct val="0"/>
        </a:spcAft>
        <a:defRPr sz="2400">
          <a:solidFill>
            <a:schemeClr val="tx2"/>
          </a:solidFill>
          <a:latin typeface="Arial" charset="0"/>
          <a:ea typeface="ＭＳ Ｐゴシック" pitchFamily="16" charset="-128"/>
        </a:defRPr>
      </a:lvl5pPr>
      <a:lvl6pPr marL="457200" algn="l" rtl="0" fontAlgn="base">
        <a:spcBef>
          <a:spcPct val="0"/>
        </a:spcBef>
        <a:spcAft>
          <a:spcPct val="0"/>
        </a:spcAft>
        <a:defRPr sz="2400">
          <a:solidFill>
            <a:schemeClr val="tx2"/>
          </a:solidFill>
          <a:latin typeface="Arial" charset="0"/>
          <a:ea typeface="ＭＳ Ｐゴシック" pitchFamily="16" charset="-128"/>
        </a:defRPr>
      </a:lvl6pPr>
      <a:lvl7pPr marL="914400" algn="l" rtl="0" fontAlgn="base">
        <a:spcBef>
          <a:spcPct val="0"/>
        </a:spcBef>
        <a:spcAft>
          <a:spcPct val="0"/>
        </a:spcAft>
        <a:defRPr sz="2400">
          <a:solidFill>
            <a:schemeClr val="tx2"/>
          </a:solidFill>
          <a:latin typeface="Arial" charset="0"/>
          <a:ea typeface="ＭＳ Ｐゴシック" pitchFamily="16" charset="-128"/>
        </a:defRPr>
      </a:lvl7pPr>
      <a:lvl8pPr marL="1371600" algn="l" rtl="0" fontAlgn="base">
        <a:spcBef>
          <a:spcPct val="0"/>
        </a:spcBef>
        <a:spcAft>
          <a:spcPct val="0"/>
        </a:spcAft>
        <a:defRPr sz="2400">
          <a:solidFill>
            <a:schemeClr val="tx2"/>
          </a:solidFill>
          <a:latin typeface="Arial" charset="0"/>
          <a:ea typeface="ＭＳ Ｐゴシック" pitchFamily="16" charset="-128"/>
        </a:defRPr>
      </a:lvl8pPr>
      <a:lvl9pPr marL="1828800" algn="l" rtl="0" fontAlgn="base">
        <a:spcBef>
          <a:spcPct val="0"/>
        </a:spcBef>
        <a:spcAft>
          <a:spcPct val="0"/>
        </a:spcAft>
        <a:defRPr sz="2400">
          <a:solidFill>
            <a:schemeClr val="tx2"/>
          </a:solidFill>
          <a:latin typeface="Arial" charset="0"/>
          <a:ea typeface="ＭＳ Ｐゴシック" pitchFamily="16" charset="-128"/>
        </a:defRPr>
      </a:lvl9pPr>
    </p:titleStyle>
    <p:bodyStyle>
      <a:lvl1pPr marL="342900" indent="-342900" algn="l" rtl="0" fontAlgn="base">
        <a:lnSpc>
          <a:spcPct val="110000"/>
        </a:lnSpc>
        <a:spcBef>
          <a:spcPct val="20000"/>
        </a:spcBef>
        <a:spcAft>
          <a:spcPct val="2000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1600">
          <a:solidFill>
            <a:schemeClr val="tx1"/>
          </a:solidFill>
          <a:latin typeface="+mn-lt"/>
          <a:ea typeface="+mn-ea"/>
        </a:defRPr>
      </a:lvl2pPr>
      <a:lvl3pPr marL="1143000" indent="-228600" algn="l" rtl="0" fontAlgn="base">
        <a:spcBef>
          <a:spcPct val="20000"/>
        </a:spcBef>
        <a:spcAft>
          <a:spcPct val="0"/>
        </a:spcAft>
        <a:buChar char="•"/>
        <a:defRPr sz="1600">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4.xml"/><Relationship Id="rId1" Type="http://schemas.openxmlformats.org/officeDocument/2006/relationships/vmlDrawing" Target="../drawings/vmlDrawing20.vml"/><Relationship Id="rId5" Type="http://schemas.openxmlformats.org/officeDocument/2006/relationships/image" Target="../media/image8.emf"/><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dalarna.skidor.com/Grenar/Alpint/AlpinaDalakortet/" TargetMode="Externa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7.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hyperlink" Target="http://www.skidor.com/dalarna" TargetMode="Externa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7.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mailto:dalarnas.skidforbund@dalaidrotten.se" TargetMode="Externa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7.pn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54750" y="2784208"/>
            <a:ext cx="8229600" cy="345943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charset="0"/>
                <a:ea typeface="ＭＳ Ｐゴシック" pitchFamily="16" charset="-128"/>
              </a:defRPr>
            </a:lvl2pPr>
            <a:lvl3pPr algn="l" rtl="0" fontAlgn="base">
              <a:spcBef>
                <a:spcPct val="0"/>
              </a:spcBef>
              <a:spcAft>
                <a:spcPct val="0"/>
              </a:spcAft>
              <a:defRPr sz="2400">
                <a:solidFill>
                  <a:schemeClr val="tx2"/>
                </a:solidFill>
                <a:latin typeface="Arial" charset="0"/>
                <a:ea typeface="ＭＳ Ｐゴシック" pitchFamily="16" charset="-128"/>
              </a:defRPr>
            </a:lvl3pPr>
            <a:lvl4pPr algn="l" rtl="0" fontAlgn="base">
              <a:spcBef>
                <a:spcPct val="0"/>
              </a:spcBef>
              <a:spcAft>
                <a:spcPct val="0"/>
              </a:spcAft>
              <a:defRPr sz="2400">
                <a:solidFill>
                  <a:schemeClr val="tx2"/>
                </a:solidFill>
                <a:latin typeface="Arial" charset="0"/>
                <a:ea typeface="ＭＳ Ｐゴシック" pitchFamily="16" charset="-128"/>
              </a:defRPr>
            </a:lvl4pPr>
            <a:lvl5pPr algn="l" rtl="0" fontAlgn="base">
              <a:spcBef>
                <a:spcPct val="0"/>
              </a:spcBef>
              <a:spcAft>
                <a:spcPct val="0"/>
              </a:spcAft>
              <a:defRPr sz="2400">
                <a:solidFill>
                  <a:schemeClr val="tx2"/>
                </a:solidFill>
                <a:latin typeface="Arial" charset="0"/>
                <a:ea typeface="ＭＳ Ｐゴシック" pitchFamily="16" charset="-128"/>
              </a:defRPr>
            </a:lvl5pPr>
            <a:lvl6pPr marL="457200" algn="l" rtl="0" fontAlgn="base">
              <a:spcBef>
                <a:spcPct val="0"/>
              </a:spcBef>
              <a:spcAft>
                <a:spcPct val="0"/>
              </a:spcAft>
              <a:defRPr sz="2400">
                <a:solidFill>
                  <a:schemeClr val="tx2"/>
                </a:solidFill>
                <a:latin typeface="Arial" charset="0"/>
                <a:ea typeface="ＭＳ Ｐゴシック" pitchFamily="16" charset="-128"/>
              </a:defRPr>
            </a:lvl6pPr>
            <a:lvl7pPr marL="914400" algn="l" rtl="0" fontAlgn="base">
              <a:spcBef>
                <a:spcPct val="0"/>
              </a:spcBef>
              <a:spcAft>
                <a:spcPct val="0"/>
              </a:spcAft>
              <a:defRPr sz="2400">
                <a:solidFill>
                  <a:schemeClr val="tx2"/>
                </a:solidFill>
                <a:latin typeface="Arial" charset="0"/>
                <a:ea typeface="ＭＳ Ｐゴシック" pitchFamily="16" charset="-128"/>
              </a:defRPr>
            </a:lvl7pPr>
            <a:lvl8pPr marL="1371600" algn="l" rtl="0" fontAlgn="base">
              <a:spcBef>
                <a:spcPct val="0"/>
              </a:spcBef>
              <a:spcAft>
                <a:spcPct val="0"/>
              </a:spcAft>
              <a:defRPr sz="2400">
                <a:solidFill>
                  <a:schemeClr val="tx2"/>
                </a:solidFill>
                <a:latin typeface="Arial" charset="0"/>
                <a:ea typeface="ＭＳ Ｐゴシック" pitchFamily="16" charset="-128"/>
              </a:defRPr>
            </a:lvl8pPr>
            <a:lvl9pPr marL="1828800" algn="l" rtl="0" fontAlgn="base">
              <a:spcBef>
                <a:spcPct val="0"/>
              </a:spcBef>
              <a:spcAft>
                <a:spcPct val="0"/>
              </a:spcAft>
              <a:defRPr sz="2400">
                <a:solidFill>
                  <a:schemeClr val="tx2"/>
                </a:solidFill>
                <a:latin typeface="Arial" charset="0"/>
                <a:ea typeface="ＭＳ Ｐゴシック" pitchFamily="16" charset="-128"/>
              </a:defRPr>
            </a:lvl9pPr>
          </a:lstStyle>
          <a:p>
            <a:pPr eaLnBrk="1" hangingPunct="1"/>
            <a:br>
              <a:rPr lang="sv-SE" sz="3200" kern="0" dirty="0">
                <a:solidFill>
                  <a:schemeClr val="bg2"/>
                </a:solidFill>
              </a:rPr>
            </a:br>
            <a:br>
              <a:rPr lang="sv-SE" sz="3200" kern="0" dirty="0">
                <a:solidFill>
                  <a:schemeClr val="bg2"/>
                </a:solidFill>
              </a:rPr>
            </a:br>
            <a:br>
              <a:rPr lang="sv-SE" sz="3200" kern="0" dirty="0">
                <a:solidFill>
                  <a:schemeClr val="bg2"/>
                </a:solidFill>
              </a:rPr>
            </a:br>
            <a:endParaRPr lang="sv-SE" sz="3200" kern="0" dirty="0">
              <a:solidFill>
                <a:schemeClr val="bg2"/>
              </a:solidFill>
            </a:endParaRPr>
          </a:p>
        </p:txBody>
      </p:sp>
      <p:graphicFrame>
        <p:nvGraphicFramePr>
          <p:cNvPr id="4" name="Objekt 3"/>
          <p:cNvGraphicFramePr>
            <a:graphicFrameLocks noGrp="1" noChangeAspect="1"/>
          </p:cNvGraphicFramePr>
          <p:nvPr>
            <p:extLst>
              <p:ext uri="{D42A27DB-BD31-4B8C-83A1-F6EECF244321}">
                <p14:modId xmlns:p14="http://schemas.microsoft.com/office/powerpoint/2010/main" val="3181403571"/>
              </p:ext>
            </p:extLst>
          </p:nvPr>
        </p:nvGraphicFramePr>
        <p:xfrm>
          <a:off x="6686662" y="4349270"/>
          <a:ext cx="1366837" cy="2278062"/>
        </p:xfrm>
        <a:graphic>
          <a:graphicData uri="http://schemas.openxmlformats.org/presentationml/2006/ole">
            <mc:AlternateContent xmlns:mc="http://schemas.openxmlformats.org/markup-compatibility/2006">
              <mc:Choice xmlns:v="urn:schemas-microsoft-com:vml" Requires="v">
                <p:oleObj spid="_x0000_s1026" name="Photo Editor-foto" r:id="rId4" imgW="2857899" imgH="4761905" progId="">
                  <p:embed/>
                </p:oleObj>
              </mc:Choice>
              <mc:Fallback>
                <p:oleObj name="Photo Editor-foto" r:id="rId4" imgW="2857899" imgH="4761905" progId="">
                  <p:embed/>
                  <p:pic>
                    <p:nvPicPr>
                      <p:cNvPr id="4" name="Objek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662" y="4349270"/>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ubrik 4"/>
          <p:cNvSpPr>
            <a:spLocks noGrp="1"/>
          </p:cNvSpPr>
          <p:nvPr>
            <p:ph type="ctrTitle" sz="quarter"/>
          </p:nvPr>
        </p:nvSpPr>
        <p:spPr/>
        <p:txBody>
          <a:bodyPr/>
          <a:lstStyle/>
          <a:p>
            <a:r>
              <a:rPr lang="sv-SE" dirty="0">
                <a:solidFill>
                  <a:schemeClr val="bg2"/>
                </a:solidFill>
              </a:rPr>
              <a:t>Alpina Dalarnas </a:t>
            </a:r>
            <a:br>
              <a:rPr lang="sv-SE" dirty="0">
                <a:solidFill>
                  <a:schemeClr val="bg2"/>
                </a:solidFill>
              </a:rPr>
            </a:br>
            <a:r>
              <a:rPr lang="sv-SE" dirty="0">
                <a:solidFill>
                  <a:schemeClr val="bg2"/>
                </a:solidFill>
              </a:rPr>
              <a:t>Höstting</a:t>
            </a:r>
            <a:endParaRPr lang="en-US" dirty="0"/>
          </a:p>
        </p:txBody>
      </p:sp>
      <p:sp>
        <p:nvSpPr>
          <p:cNvPr id="6" name="Underrubrik 5"/>
          <p:cNvSpPr>
            <a:spLocks noGrp="1"/>
          </p:cNvSpPr>
          <p:nvPr>
            <p:ph type="subTitle" sz="quarter" idx="1"/>
          </p:nvPr>
        </p:nvSpPr>
        <p:spPr/>
        <p:txBody>
          <a:bodyPr/>
          <a:lstStyle/>
          <a:p>
            <a:endParaRPr lang="sv-SE" dirty="0">
              <a:solidFill>
                <a:schemeClr val="bg2"/>
              </a:solidFill>
            </a:endParaRPr>
          </a:p>
          <a:p>
            <a:r>
              <a:rPr lang="sv-SE" dirty="0">
                <a:solidFill>
                  <a:schemeClr val="bg2"/>
                </a:solidFill>
              </a:rPr>
              <a:t>8 oktober 2019</a:t>
            </a:r>
            <a:br>
              <a:rPr lang="sv-SE" dirty="0">
                <a:solidFill>
                  <a:schemeClr val="bg2"/>
                </a:solidFill>
              </a:rPr>
            </a:br>
            <a:r>
              <a:rPr lang="sv-SE" dirty="0">
                <a:solidFill>
                  <a:schemeClr val="bg2"/>
                </a:solidFill>
              </a:rPr>
              <a:t>Leksand</a:t>
            </a:r>
          </a:p>
        </p:txBody>
      </p:sp>
      <p:graphicFrame>
        <p:nvGraphicFramePr>
          <p:cNvPr id="7" name="Objekt 6"/>
          <p:cNvGraphicFramePr>
            <a:graphicFrameLocks noGrp="1" noChangeAspect="1"/>
          </p:cNvGraphicFramePr>
          <p:nvPr>
            <p:extLst>
              <p:ext uri="{D42A27DB-BD31-4B8C-83A1-F6EECF244321}">
                <p14:modId xmlns:p14="http://schemas.microsoft.com/office/powerpoint/2010/main" val="2682087258"/>
              </p:ext>
            </p:extLst>
          </p:nvPr>
        </p:nvGraphicFramePr>
        <p:xfrm>
          <a:off x="3604374" y="4379318"/>
          <a:ext cx="1366838" cy="2278063"/>
        </p:xfrm>
        <a:graphic>
          <a:graphicData uri="http://schemas.openxmlformats.org/presentationml/2006/ole">
            <mc:AlternateContent xmlns:mc="http://schemas.openxmlformats.org/markup-compatibility/2006">
              <mc:Choice xmlns:v="urn:schemas-microsoft-com:vml" Requires="v">
                <p:oleObj spid="_x0000_s1027" name="Photo Editor-foto" r:id="rId6" imgW="2857899" imgH="4761905" progId="">
                  <p:embed/>
                </p:oleObj>
              </mc:Choice>
              <mc:Fallback>
                <p:oleObj name="Photo Editor-foto" r:id="rId6" imgW="2857899" imgH="4761905" progId="">
                  <p:embed/>
                  <p:pic>
                    <p:nvPicPr>
                      <p:cNvPr id="7" name="Objek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374" y="4379318"/>
                        <a:ext cx="1366838"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solidFill>
                  <a:schemeClr val="tx2">
                    <a:lumMod val="60000"/>
                    <a:lumOff val="40000"/>
                  </a:schemeClr>
                </a:solidFill>
              </a:rPr>
              <a:t>Dalakort ansökningar </a:t>
            </a:r>
            <a:r>
              <a:rPr lang="sv-SE" b="1" dirty="0"/>
              <a:t>Gymnasium/Högskola</a:t>
            </a:r>
            <a:r>
              <a:rPr lang="sv-SE" dirty="0"/>
              <a:t> </a:t>
            </a:r>
            <a:endParaRPr lang="sv-SE" b="1" dirty="0">
              <a:solidFill>
                <a:schemeClr val="tx2">
                  <a:lumMod val="60000"/>
                  <a:lumOff val="40000"/>
                </a:schemeClr>
              </a:solidFill>
            </a:endParaRPr>
          </a:p>
        </p:txBody>
      </p:sp>
      <p:graphicFrame>
        <p:nvGraphicFramePr>
          <p:cNvPr id="8" name="Objekt 7"/>
          <p:cNvGraphicFramePr>
            <a:graphicFrameLocks noGrp="1" noChangeAspect="1"/>
          </p:cNvGraphicFramePr>
          <p:nvPr>
            <p:extLst>
              <p:ext uri="{D42A27DB-BD31-4B8C-83A1-F6EECF244321}">
                <p14:modId xmlns:p14="http://schemas.microsoft.com/office/powerpoint/2010/main" val="2962777534"/>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10242" name="Photo Editor-foto" r:id="rId3" imgW="2857899" imgH="4761905" progId="">
                  <p:embed/>
                </p:oleObj>
              </mc:Choice>
              <mc:Fallback>
                <p:oleObj name="Photo Editor-foto" r:id="rId3" imgW="2857899" imgH="4761905" progId="">
                  <p:embed/>
                  <p:pic>
                    <p:nvPicPr>
                      <p:cNvPr id="8" name="Objek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le 2">
            <a:extLst>
              <a:ext uri="{FF2B5EF4-FFF2-40B4-BE49-F238E27FC236}">
                <a16:creationId xmlns:a16="http://schemas.microsoft.com/office/drawing/2014/main" id="{7DD0FF76-4778-4228-B4CB-895EFF0F170C}"/>
              </a:ext>
            </a:extLst>
          </p:cNvPr>
          <p:cNvGraphicFramePr>
            <a:graphicFrameLocks noGrp="1"/>
          </p:cNvGraphicFramePr>
          <p:nvPr>
            <p:extLst>
              <p:ext uri="{D42A27DB-BD31-4B8C-83A1-F6EECF244321}">
                <p14:modId xmlns:p14="http://schemas.microsoft.com/office/powerpoint/2010/main" val="1017708321"/>
              </p:ext>
            </p:extLst>
          </p:nvPr>
        </p:nvGraphicFramePr>
        <p:xfrm>
          <a:off x="2210400" y="1981200"/>
          <a:ext cx="5939302" cy="4365336"/>
        </p:xfrm>
        <a:graphic>
          <a:graphicData uri="http://schemas.openxmlformats.org/drawingml/2006/table">
            <a:tbl>
              <a:tblPr/>
              <a:tblGrid>
                <a:gridCol w="255454">
                  <a:extLst>
                    <a:ext uri="{9D8B030D-6E8A-4147-A177-3AD203B41FA5}">
                      <a16:colId xmlns:a16="http://schemas.microsoft.com/office/drawing/2014/main" val="3285433769"/>
                    </a:ext>
                  </a:extLst>
                </a:gridCol>
                <a:gridCol w="1546915">
                  <a:extLst>
                    <a:ext uri="{9D8B030D-6E8A-4147-A177-3AD203B41FA5}">
                      <a16:colId xmlns:a16="http://schemas.microsoft.com/office/drawing/2014/main" val="4270150181"/>
                    </a:ext>
                  </a:extLst>
                </a:gridCol>
                <a:gridCol w="1309201">
                  <a:extLst>
                    <a:ext uri="{9D8B030D-6E8A-4147-A177-3AD203B41FA5}">
                      <a16:colId xmlns:a16="http://schemas.microsoft.com/office/drawing/2014/main" val="3030856681"/>
                    </a:ext>
                  </a:extLst>
                </a:gridCol>
                <a:gridCol w="1990411">
                  <a:extLst>
                    <a:ext uri="{9D8B030D-6E8A-4147-A177-3AD203B41FA5}">
                      <a16:colId xmlns:a16="http://schemas.microsoft.com/office/drawing/2014/main" val="2868777042"/>
                    </a:ext>
                  </a:extLst>
                </a:gridCol>
                <a:gridCol w="837321">
                  <a:extLst>
                    <a:ext uri="{9D8B030D-6E8A-4147-A177-3AD203B41FA5}">
                      <a16:colId xmlns:a16="http://schemas.microsoft.com/office/drawing/2014/main" val="2963843907"/>
                    </a:ext>
                  </a:extLst>
                </a:gridCol>
              </a:tblGrid>
              <a:tr h="155448">
                <a:tc>
                  <a:txBody>
                    <a:bodyPr/>
                    <a:lstStyle/>
                    <a:p>
                      <a:pPr algn="l" fontAlgn="b"/>
                      <a:r>
                        <a:rPr lang="sv-SE" sz="900" b="1" i="0" u="none" strike="noStrike">
                          <a:solidFill>
                            <a:srgbClr val="000000"/>
                          </a:solidFill>
                          <a:effectLst/>
                          <a:latin typeface="Arial" panose="020B0604020202020204" pitchFamily="34" charset="0"/>
                        </a:rPr>
                        <a:t>Nr</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900" b="1" i="0" u="none" strike="noStrike">
                          <a:solidFill>
                            <a:srgbClr val="000000"/>
                          </a:solidFill>
                          <a:effectLst/>
                          <a:latin typeface="Arial" panose="020B0604020202020204" pitchFamily="34" charset="0"/>
                        </a:rPr>
                        <a:t>Namn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900" b="1" i="0" u="none" strike="noStrike">
                          <a:solidFill>
                            <a:srgbClr val="000000"/>
                          </a:solidFill>
                          <a:effectLst/>
                          <a:latin typeface="Arial" panose="020B0604020202020204" pitchFamily="34" charset="0"/>
                        </a:rPr>
                        <a:t>Klubb</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900" b="1" i="0" u="none" strike="noStrike">
                          <a:solidFill>
                            <a:srgbClr val="000000"/>
                          </a:solidFill>
                          <a:effectLst/>
                          <a:latin typeface="Arial" panose="020B0604020202020204" pitchFamily="34" charset="0"/>
                        </a:rPr>
                        <a:t>Gymnasium/Högskola</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Arial" panose="020B0604020202020204" pitchFamily="34" charset="0"/>
                        </a:rPr>
                        <a:t>Födelseår</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60482"/>
                  </a:ext>
                </a:extLst>
              </a:tr>
              <a:tr h="155448">
                <a:tc>
                  <a:txBody>
                    <a:bodyPr/>
                    <a:lstStyle/>
                    <a:p>
                      <a:pPr algn="ctr" fontAlgn="b"/>
                      <a:r>
                        <a:rPr lang="sv-SE" sz="1100" b="0" i="0" u="none" strike="noStrike">
                          <a:solidFill>
                            <a:srgbClr val="000000"/>
                          </a:solidFill>
                          <a:effectLst/>
                          <a:latin typeface="Calibri" panose="020F0502020204030204" pitchFamily="34" charset="0"/>
                        </a:rPr>
                        <a:t>1</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Alice Larsson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Sälens IF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Torsby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2000</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186183"/>
                  </a:ext>
                </a:extLst>
              </a:tr>
              <a:tr h="155448">
                <a:tc>
                  <a:txBody>
                    <a:bodyPr/>
                    <a:lstStyle/>
                    <a:p>
                      <a:pPr algn="ctr" fontAlgn="b"/>
                      <a:r>
                        <a:rPr lang="sv-SE" sz="1100" b="0" i="0" u="none" strike="noStrike">
                          <a:solidFill>
                            <a:srgbClr val="000000"/>
                          </a:solidFill>
                          <a:effectLst/>
                          <a:latin typeface="Calibri" panose="020F0502020204030204" pitchFamily="34" charset="0"/>
                        </a:rPr>
                        <a:t>2</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Alva Elfving</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Borlänge</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Soltorgsskolan LIU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462285950"/>
                  </a:ext>
                </a:extLst>
              </a:tr>
              <a:tr h="155448">
                <a:tc>
                  <a:txBody>
                    <a:bodyPr/>
                    <a:lstStyle/>
                    <a:p>
                      <a:pPr algn="ctr" fontAlgn="b"/>
                      <a:r>
                        <a:rPr lang="sv-SE" sz="1100" b="0" i="0" u="none" strike="noStrike">
                          <a:solidFill>
                            <a:srgbClr val="000000"/>
                          </a:solidFill>
                          <a:effectLst/>
                          <a:latin typeface="Calibri" panose="020F0502020204030204" pitchFamily="34" charset="0"/>
                        </a:rPr>
                        <a:t>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David Törnqvist</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Borlänge</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Tärnaby Skidhem</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1998</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690077"/>
                  </a:ext>
                </a:extLst>
              </a:tr>
              <a:tr h="155448">
                <a:tc>
                  <a:txBody>
                    <a:bodyPr/>
                    <a:lstStyle/>
                    <a:p>
                      <a:pPr algn="ctr" fontAlgn="b"/>
                      <a:r>
                        <a:rPr lang="sv-SE" sz="1100" b="0" i="0" u="none" strike="noStrike">
                          <a:solidFill>
                            <a:srgbClr val="000000"/>
                          </a:solidFill>
                          <a:effectLst/>
                          <a:latin typeface="Calibri" panose="020F0502020204030204" pitchFamily="34" charset="0"/>
                        </a:rPr>
                        <a:t>4</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Ebba Kling Andersson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Borlänge</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Tärnaby Skidakademi</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2000</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451544800"/>
                  </a:ext>
                </a:extLst>
              </a:tr>
              <a:tr h="155448">
                <a:tc>
                  <a:txBody>
                    <a:bodyPr/>
                    <a:lstStyle/>
                    <a:p>
                      <a:pPr algn="ctr" fontAlgn="b"/>
                      <a:r>
                        <a:rPr lang="sv-SE" sz="1100" b="0" i="0" u="none" strike="noStrike">
                          <a:solidFill>
                            <a:srgbClr val="000000"/>
                          </a:solidFill>
                          <a:effectLst/>
                          <a:latin typeface="Calibri" panose="020F0502020204030204" pitchFamily="34" charset="0"/>
                        </a:rPr>
                        <a:t>5</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Edvin Nilsson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Sälens IF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Tärnaby Skidhem</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1999</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969403"/>
                  </a:ext>
                </a:extLst>
              </a:tr>
              <a:tr h="155448">
                <a:tc>
                  <a:txBody>
                    <a:bodyPr/>
                    <a:lstStyle/>
                    <a:p>
                      <a:pPr algn="ctr" fontAlgn="b"/>
                      <a:r>
                        <a:rPr lang="sv-SE" sz="1100" b="0" i="0" u="none" strike="noStrike">
                          <a:solidFill>
                            <a:srgbClr val="000000"/>
                          </a:solidFill>
                          <a:effectLst/>
                          <a:latin typeface="Calibri" panose="020F0502020204030204" pitchFamily="34" charset="0"/>
                        </a:rPr>
                        <a:t>6</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Elin Petterson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Falun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dirty="0">
                          <a:solidFill>
                            <a:srgbClr val="000000"/>
                          </a:solidFill>
                          <a:effectLst/>
                          <a:latin typeface="Calibri" panose="020F0502020204030204" pitchFamily="34" charset="0"/>
                        </a:rPr>
                        <a:t>Alternativt 4:de år </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dirty="0">
                          <a:solidFill>
                            <a:srgbClr val="000000"/>
                          </a:solidFill>
                          <a:effectLst/>
                          <a:latin typeface="Calibri" panose="020F0502020204030204" pitchFamily="34" charset="0"/>
                        </a:rPr>
                        <a:t>2000</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4228612187"/>
                  </a:ext>
                </a:extLst>
              </a:tr>
              <a:tr h="155448">
                <a:tc>
                  <a:txBody>
                    <a:bodyPr/>
                    <a:lstStyle/>
                    <a:p>
                      <a:pPr algn="ctr" fontAlgn="b"/>
                      <a:r>
                        <a:rPr lang="sv-SE" sz="1100" b="0" i="0" u="none" strike="noStrike">
                          <a:solidFill>
                            <a:srgbClr val="000000"/>
                          </a:solidFill>
                          <a:effectLst/>
                          <a:latin typeface="Calibri" panose="020F0502020204030204" pitchFamily="34" charset="0"/>
                        </a:rPr>
                        <a:t>7</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Emilia Backman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Leksand SLK</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Härjedalens Gymnasium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604999"/>
                  </a:ext>
                </a:extLst>
              </a:tr>
              <a:tr h="155448">
                <a:tc>
                  <a:txBody>
                    <a:bodyPr/>
                    <a:lstStyle/>
                    <a:p>
                      <a:pPr algn="ctr" fontAlgn="b"/>
                      <a:r>
                        <a:rPr lang="sv-SE" sz="1100" b="0" i="0" u="none" strike="noStrike">
                          <a:solidFill>
                            <a:srgbClr val="000000"/>
                          </a:solidFill>
                          <a:effectLst/>
                          <a:latin typeface="Calibri" panose="020F0502020204030204" pitchFamily="34" charset="0"/>
                        </a:rPr>
                        <a:t>8</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dirty="0">
                          <a:solidFill>
                            <a:srgbClr val="000000"/>
                          </a:solidFill>
                          <a:effectLst/>
                          <a:latin typeface="Calibri" panose="020F0502020204030204" pitchFamily="34" charset="0"/>
                        </a:rPr>
                        <a:t>Fanny Axelsson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Mora Aplin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Åre Skiduniversitet</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1998</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551187298"/>
                  </a:ext>
                </a:extLst>
              </a:tr>
              <a:tr h="155448">
                <a:tc>
                  <a:txBody>
                    <a:bodyPr/>
                    <a:lstStyle/>
                    <a:p>
                      <a:pPr algn="ctr" fontAlgn="b"/>
                      <a:r>
                        <a:rPr lang="sv-SE" sz="1100" b="0" i="0" u="none" strike="noStrike">
                          <a:solidFill>
                            <a:srgbClr val="000000"/>
                          </a:solidFill>
                          <a:effectLst/>
                          <a:latin typeface="Calibri" panose="020F0502020204030204" pitchFamily="34" charset="0"/>
                        </a:rPr>
                        <a:t>9</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Gabriel Granath</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Falun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Hagströmska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2002</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457723"/>
                  </a:ext>
                </a:extLst>
              </a:tr>
              <a:tr h="155448">
                <a:tc>
                  <a:txBody>
                    <a:bodyPr/>
                    <a:lstStyle/>
                    <a:p>
                      <a:pPr algn="ctr" fontAlgn="b"/>
                      <a:r>
                        <a:rPr lang="sv-SE" sz="1100" b="0" i="0" u="none" strike="noStrike">
                          <a:solidFill>
                            <a:srgbClr val="000000"/>
                          </a:solidFill>
                          <a:effectLst/>
                          <a:latin typeface="Calibri" panose="020F0502020204030204" pitchFamily="34" charset="0"/>
                        </a:rPr>
                        <a:t>10</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Hugo Flodberg</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Falun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Härjedalens Gymnasium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257553604"/>
                  </a:ext>
                </a:extLst>
              </a:tr>
              <a:tr h="155448">
                <a:tc>
                  <a:txBody>
                    <a:bodyPr/>
                    <a:lstStyle/>
                    <a:p>
                      <a:pPr algn="ctr" fontAlgn="b"/>
                      <a:r>
                        <a:rPr lang="sv-SE" sz="1100" b="0" i="0" u="none" strike="noStrike">
                          <a:solidFill>
                            <a:srgbClr val="000000"/>
                          </a:solidFill>
                          <a:effectLst/>
                          <a:latin typeface="Calibri" panose="020F0502020204030204" pitchFamily="34" charset="0"/>
                        </a:rPr>
                        <a:t>11</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Jesper Örjeteg</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Borlänge</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Vanligt gymnasium</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193602"/>
                  </a:ext>
                </a:extLst>
              </a:tr>
              <a:tr h="155448">
                <a:tc>
                  <a:txBody>
                    <a:bodyPr/>
                    <a:lstStyle/>
                    <a:p>
                      <a:pPr algn="ctr" fontAlgn="b"/>
                      <a:r>
                        <a:rPr lang="sv-SE" sz="1100" b="0" i="0" u="none" strike="noStrike">
                          <a:solidFill>
                            <a:srgbClr val="000000"/>
                          </a:solidFill>
                          <a:effectLst/>
                          <a:latin typeface="Calibri" panose="020F0502020204030204" pitchFamily="34" charset="0"/>
                        </a:rPr>
                        <a:t>12</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Karin Laggar</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Rättviks SLK</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Hagströmska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2002</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767789252"/>
                  </a:ext>
                </a:extLst>
              </a:tr>
              <a:tr h="155448">
                <a:tc>
                  <a:txBody>
                    <a:bodyPr/>
                    <a:lstStyle/>
                    <a:p>
                      <a:pPr algn="ctr" fontAlgn="b"/>
                      <a:r>
                        <a:rPr lang="sv-SE" sz="1100" b="0" i="0" u="none" strike="noStrike">
                          <a:solidFill>
                            <a:srgbClr val="000000"/>
                          </a:solidFill>
                          <a:effectLst/>
                          <a:latin typeface="Calibri" panose="020F0502020204030204" pitchFamily="34" charset="0"/>
                        </a:rPr>
                        <a:t>13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Kasper Larsson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Sälens IF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Malung Sälen RIG</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767476"/>
                  </a:ext>
                </a:extLst>
              </a:tr>
              <a:tr h="155448">
                <a:tc>
                  <a:txBody>
                    <a:bodyPr/>
                    <a:lstStyle/>
                    <a:p>
                      <a:pPr algn="ctr" fontAlgn="b"/>
                      <a:r>
                        <a:rPr lang="sv-SE" sz="1100" b="0" i="0" u="none" strike="noStrike">
                          <a:solidFill>
                            <a:srgbClr val="000000"/>
                          </a:solidFill>
                          <a:effectLst/>
                          <a:latin typeface="Calibri" panose="020F0502020204030204" pitchFamily="34" charset="0"/>
                        </a:rPr>
                        <a:t>14</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Lisa Ekström</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Falun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Malung Sälen RIG</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242454275"/>
                  </a:ext>
                </a:extLst>
              </a:tr>
              <a:tr h="155448">
                <a:tc>
                  <a:txBody>
                    <a:bodyPr/>
                    <a:lstStyle/>
                    <a:p>
                      <a:pPr algn="ctr" fontAlgn="b"/>
                      <a:r>
                        <a:rPr lang="sv-SE" sz="1100" b="0" i="0" u="none" strike="noStrike">
                          <a:solidFill>
                            <a:srgbClr val="000000"/>
                          </a:solidFill>
                          <a:effectLst/>
                          <a:latin typeface="Calibri" panose="020F0502020204030204" pitchFamily="34" charset="0"/>
                        </a:rPr>
                        <a:t>15</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Lova Liljenborg</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Falun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Torsby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2002</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224999"/>
                  </a:ext>
                </a:extLst>
              </a:tr>
              <a:tr h="155448">
                <a:tc>
                  <a:txBody>
                    <a:bodyPr/>
                    <a:lstStyle/>
                    <a:p>
                      <a:pPr algn="ctr" fontAlgn="b"/>
                      <a:r>
                        <a:rPr lang="sv-SE" sz="1100" b="0" i="0" u="none" strike="noStrike">
                          <a:solidFill>
                            <a:srgbClr val="000000"/>
                          </a:solidFill>
                          <a:effectLst/>
                          <a:latin typeface="Calibri" panose="020F0502020204030204" pitchFamily="34" charset="0"/>
                        </a:rPr>
                        <a:t>16</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Matilda Holmberg</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Malungs SLK</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Skidhemmet/Alpin Elit</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1998</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716866277"/>
                  </a:ext>
                </a:extLst>
              </a:tr>
              <a:tr h="155448">
                <a:tc>
                  <a:txBody>
                    <a:bodyPr/>
                    <a:lstStyle/>
                    <a:p>
                      <a:pPr algn="ctr" fontAlgn="b"/>
                      <a:r>
                        <a:rPr lang="sv-SE" sz="1100" b="0" i="0" u="none" strike="noStrike">
                          <a:solidFill>
                            <a:srgbClr val="000000"/>
                          </a:solidFill>
                          <a:effectLst/>
                          <a:latin typeface="Calibri" panose="020F0502020204030204" pitchFamily="34" charset="0"/>
                        </a:rPr>
                        <a:t>17</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Mikael Semdahl</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Malungs SLK</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Torsby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2000</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20499"/>
                  </a:ext>
                </a:extLst>
              </a:tr>
              <a:tr h="155448">
                <a:tc>
                  <a:txBody>
                    <a:bodyPr/>
                    <a:lstStyle/>
                    <a:p>
                      <a:pPr algn="ctr" fontAlgn="b"/>
                      <a:r>
                        <a:rPr lang="sv-SE" sz="1100" b="0" i="0" u="none" strike="noStrike">
                          <a:solidFill>
                            <a:srgbClr val="000000"/>
                          </a:solidFill>
                          <a:effectLst/>
                          <a:latin typeface="Calibri" panose="020F0502020204030204" pitchFamily="34" charset="0"/>
                        </a:rPr>
                        <a:t>18</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Rasmus Andersson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Sälens IF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Torsby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2002</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183811205"/>
                  </a:ext>
                </a:extLst>
              </a:tr>
              <a:tr h="155448">
                <a:tc>
                  <a:txBody>
                    <a:bodyPr/>
                    <a:lstStyle/>
                    <a:p>
                      <a:pPr algn="ctr" fontAlgn="b"/>
                      <a:r>
                        <a:rPr lang="sv-SE" sz="1100" b="0" i="0" u="none" strike="noStrike">
                          <a:solidFill>
                            <a:srgbClr val="000000"/>
                          </a:solidFill>
                          <a:effectLst/>
                          <a:latin typeface="Calibri" panose="020F0502020204030204" pitchFamily="34" charset="0"/>
                        </a:rPr>
                        <a:t>19</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Rickard Forsman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Malungs SLK</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Malung Sälen RIG</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2000</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687709"/>
                  </a:ext>
                </a:extLst>
              </a:tr>
              <a:tr h="155448">
                <a:tc>
                  <a:txBody>
                    <a:bodyPr/>
                    <a:lstStyle/>
                    <a:p>
                      <a:pPr algn="ctr" fontAlgn="b"/>
                      <a:r>
                        <a:rPr lang="sv-SE" sz="1100" b="0" i="0" u="none" strike="noStrike">
                          <a:solidFill>
                            <a:srgbClr val="000000"/>
                          </a:solidFill>
                          <a:effectLst/>
                          <a:latin typeface="Calibri" panose="020F0502020204030204" pitchFamily="34" charset="0"/>
                        </a:rPr>
                        <a:t>20</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Simon Petterson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Falun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Hagströmska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816369357"/>
                  </a:ext>
                </a:extLst>
              </a:tr>
              <a:tr h="155448">
                <a:tc>
                  <a:txBody>
                    <a:bodyPr/>
                    <a:lstStyle/>
                    <a:p>
                      <a:pPr algn="ctr" fontAlgn="b"/>
                      <a:r>
                        <a:rPr lang="sv-SE" sz="1100" b="0" i="0" u="none" strike="noStrike">
                          <a:solidFill>
                            <a:srgbClr val="000000"/>
                          </a:solidFill>
                          <a:effectLst/>
                          <a:latin typeface="Calibri" panose="020F0502020204030204" pitchFamily="34" charset="0"/>
                        </a:rPr>
                        <a:t>21</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Tilde Kandell</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Leksand SLK</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Torsby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2001</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565064"/>
                  </a:ext>
                </a:extLst>
              </a:tr>
              <a:tr h="155448">
                <a:tc>
                  <a:txBody>
                    <a:bodyPr/>
                    <a:lstStyle/>
                    <a:p>
                      <a:pPr algn="ctr" fontAlgn="b"/>
                      <a:r>
                        <a:rPr lang="sv-SE" sz="1100" b="0" i="0" u="none" strike="noStrike">
                          <a:solidFill>
                            <a:srgbClr val="000000"/>
                          </a:solidFill>
                          <a:effectLst/>
                          <a:latin typeface="Calibri" panose="020F0502020204030204" pitchFamily="34" charset="0"/>
                        </a:rPr>
                        <a:t>22</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Emma Bergner</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Sälens IF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Sundsvall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601793869"/>
                  </a:ext>
                </a:extLst>
              </a:tr>
              <a:tr h="155448">
                <a:tc>
                  <a:txBody>
                    <a:bodyPr/>
                    <a:lstStyle/>
                    <a:p>
                      <a:pPr algn="ctr" fontAlgn="b"/>
                      <a:r>
                        <a:rPr lang="sv-SE" sz="1100" b="0" i="0" u="none" strike="noStrike">
                          <a:solidFill>
                            <a:srgbClr val="000000"/>
                          </a:solidFill>
                          <a:effectLst/>
                          <a:latin typeface="Calibri" panose="020F0502020204030204" pitchFamily="34" charset="0"/>
                        </a:rPr>
                        <a:t>23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Emma Borelius</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Falun Alpin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dirty="0" err="1">
                          <a:solidFill>
                            <a:srgbClr val="000000"/>
                          </a:solidFill>
                          <a:effectLst/>
                          <a:latin typeface="Calibri" panose="020F0502020204030204" pitchFamily="34" charset="0"/>
                        </a:rPr>
                        <a:t>Hagströmska</a:t>
                      </a:r>
                      <a:r>
                        <a:rPr lang="sv-SE" sz="1100" b="0" i="0" u="none" strike="noStrike" dirty="0">
                          <a:solidFill>
                            <a:srgbClr val="000000"/>
                          </a:solidFill>
                          <a:effectLst/>
                          <a:latin typeface="Calibri" panose="020F0502020204030204" pitchFamily="34" charset="0"/>
                        </a:rPr>
                        <a:t>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2002</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233549"/>
                  </a:ext>
                </a:extLst>
              </a:tr>
              <a:tr h="155448">
                <a:tc>
                  <a:txBody>
                    <a:bodyPr/>
                    <a:lstStyle/>
                    <a:p>
                      <a:pPr algn="ctr" fontAlgn="b"/>
                      <a:r>
                        <a:rPr lang="sv-SE" sz="1100" b="0" i="0" u="none" strike="noStrike">
                          <a:solidFill>
                            <a:srgbClr val="000000"/>
                          </a:solidFill>
                          <a:effectLst/>
                          <a:latin typeface="Calibri" panose="020F0502020204030204" pitchFamily="34" charset="0"/>
                        </a:rPr>
                        <a:t>24</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Clara Lovén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Mora Aplin</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Tärnaby NIU</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dirty="0">
                          <a:solidFill>
                            <a:srgbClr val="000000"/>
                          </a:solidFill>
                          <a:effectLst/>
                          <a:latin typeface="Calibri" panose="020F0502020204030204" pitchFamily="34" charset="0"/>
                        </a:rPr>
                        <a:t>2003</a:t>
                      </a:r>
                    </a:p>
                  </a:txBody>
                  <a:tcPr marL="7772" marR="7772" marT="7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744959690"/>
                  </a:ext>
                </a:extLst>
              </a:tr>
            </a:tbl>
          </a:graphicData>
        </a:graphic>
      </p:graphicFrame>
    </p:spTree>
    <p:extLst>
      <p:ext uri="{BB962C8B-B14F-4D97-AF65-F5344CB8AC3E}">
        <p14:creationId xmlns:p14="http://schemas.microsoft.com/office/powerpoint/2010/main" val="417647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solidFill>
                  <a:schemeClr val="tx2">
                    <a:lumMod val="60000"/>
                    <a:lumOff val="40000"/>
                  </a:schemeClr>
                </a:solidFill>
              </a:rPr>
              <a:t>Dalakort ansökningar</a:t>
            </a:r>
            <a:br>
              <a:rPr lang="sv-SE" b="1" dirty="0">
                <a:solidFill>
                  <a:schemeClr val="tx2">
                    <a:lumMod val="60000"/>
                    <a:lumOff val="40000"/>
                  </a:schemeClr>
                </a:solidFill>
              </a:rPr>
            </a:br>
            <a:r>
              <a:rPr lang="sv-SE" b="1" dirty="0"/>
              <a:t>USM – U16</a:t>
            </a:r>
            <a:endParaRPr lang="sv-SE" b="1" dirty="0">
              <a:solidFill>
                <a:schemeClr val="tx2">
                  <a:lumMod val="60000"/>
                  <a:lumOff val="40000"/>
                </a:schemeClr>
              </a:solidFill>
            </a:endParaRPr>
          </a:p>
        </p:txBody>
      </p:sp>
      <p:graphicFrame>
        <p:nvGraphicFramePr>
          <p:cNvPr id="8" name="Objekt 7"/>
          <p:cNvGraphicFramePr>
            <a:graphicFrameLocks noGrp="1" noChangeAspect="1"/>
          </p:cNvGraphicFramePr>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11266" name="Photo Editor-foto" r:id="rId3" imgW="2857899" imgH="4761905" progId="">
                  <p:embed/>
                </p:oleObj>
              </mc:Choice>
              <mc:Fallback>
                <p:oleObj name="Photo Editor-foto" r:id="rId3" imgW="2857899" imgH="4761905" progId="">
                  <p:embed/>
                  <p:pic>
                    <p:nvPicPr>
                      <p:cNvPr id="8" name="Objek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4">
            <a:extLst>
              <a:ext uri="{FF2B5EF4-FFF2-40B4-BE49-F238E27FC236}">
                <a16:creationId xmlns:a16="http://schemas.microsoft.com/office/drawing/2014/main" id="{043535A9-CB18-492C-81ED-2C1C46765411}"/>
              </a:ext>
            </a:extLst>
          </p:cNvPr>
          <p:cNvGraphicFramePr>
            <a:graphicFrameLocks noGrp="1"/>
          </p:cNvGraphicFramePr>
          <p:nvPr>
            <p:extLst>
              <p:ext uri="{D42A27DB-BD31-4B8C-83A1-F6EECF244321}">
                <p14:modId xmlns:p14="http://schemas.microsoft.com/office/powerpoint/2010/main" val="3598750410"/>
              </p:ext>
            </p:extLst>
          </p:nvPr>
        </p:nvGraphicFramePr>
        <p:xfrm>
          <a:off x="2209800" y="1980000"/>
          <a:ext cx="5336219" cy="2476500"/>
        </p:xfrm>
        <a:graphic>
          <a:graphicData uri="http://schemas.openxmlformats.org/drawingml/2006/table">
            <a:tbl>
              <a:tblPr/>
              <a:tblGrid>
                <a:gridCol w="229515">
                  <a:extLst>
                    <a:ext uri="{9D8B030D-6E8A-4147-A177-3AD203B41FA5}">
                      <a16:colId xmlns:a16="http://schemas.microsoft.com/office/drawing/2014/main" val="2667264427"/>
                    </a:ext>
                  </a:extLst>
                </a:gridCol>
                <a:gridCol w="1715435">
                  <a:extLst>
                    <a:ext uri="{9D8B030D-6E8A-4147-A177-3AD203B41FA5}">
                      <a16:colId xmlns:a16="http://schemas.microsoft.com/office/drawing/2014/main" val="959279114"/>
                    </a:ext>
                  </a:extLst>
                </a:gridCol>
                <a:gridCol w="1402671">
                  <a:extLst>
                    <a:ext uri="{9D8B030D-6E8A-4147-A177-3AD203B41FA5}">
                      <a16:colId xmlns:a16="http://schemas.microsoft.com/office/drawing/2014/main" val="240246338"/>
                    </a:ext>
                  </a:extLst>
                </a:gridCol>
                <a:gridCol w="772358">
                  <a:extLst>
                    <a:ext uri="{9D8B030D-6E8A-4147-A177-3AD203B41FA5}">
                      <a16:colId xmlns:a16="http://schemas.microsoft.com/office/drawing/2014/main" val="4276821790"/>
                    </a:ext>
                  </a:extLst>
                </a:gridCol>
                <a:gridCol w="1216240">
                  <a:extLst>
                    <a:ext uri="{9D8B030D-6E8A-4147-A177-3AD203B41FA5}">
                      <a16:colId xmlns:a16="http://schemas.microsoft.com/office/drawing/2014/main" val="4107269423"/>
                    </a:ext>
                  </a:extLst>
                </a:gridCol>
              </a:tblGrid>
              <a:tr h="190500">
                <a:tc>
                  <a:txBody>
                    <a:bodyPr/>
                    <a:lstStyle/>
                    <a:p>
                      <a:pPr algn="ctr" fontAlgn="b"/>
                      <a:r>
                        <a:rPr lang="sv-SE" sz="1100" b="1" i="0" u="none" strike="noStrike">
                          <a:solidFill>
                            <a:srgbClr val="000000"/>
                          </a:solidFill>
                          <a:effectLst/>
                          <a:latin typeface="Arial" panose="020B0604020202020204" pitchFamily="34" charset="0"/>
                        </a:rPr>
                        <a:t>Nr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1" i="0" u="none" strike="noStrike">
                          <a:solidFill>
                            <a:srgbClr val="000000"/>
                          </a:solidFill>
                          <a:effectLst/>
                          <a:latin typeface="Arial" panose="020B0604020202020204" pitchFamily="34" charset="0"/>
                        </a:rPr>
                        <a:t>Namn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1" i="0" u="none" strike="noStrike">
                          <a:solidFill>
                            <a:srgbClr val="000000"/>
                          </a:solidFill>
                          <a:effectLst/>
                          <a:latin typeface="Arial" panose="020B0604020202020204" pitchFamily="34" charset="0"/>
                        </a:rPr>
                        <a:t>Klubb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1" i="0" u="none" strike="noStrike">
                          <a:solidFill>
                            <a:srgbClr val="000000"/>
                          </a:solidFill>
                          <a:effectLst/>
                          <a:latin typeface="Arial" panose="020B0604020202020204" pitchFamily="34" charset="0"/>
                        </a:rPr>
                        <a:t>Grupp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Arial" panose="020B0604020202020204" pitchFamily="34" charset="0"/>
                        </a:rPr>
                        <a:t>Födelseår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438361"/>
                  </a:ext>
                </a:extLst>
              </a:tr>
              <a:tr h="190500">
                <a:tc>
                  <a:txBody>
                    <a:bodyPr/>
                    <a:lstStyle/>
                    <a:p>
                      <a:pPr algn="ctr" fontAlgn="b"/>
                      <a:r>
                        <a:rPr lang="sv-SE" sz="1100" b="0" i="0"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Sixten Abrahamsson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Falun Alpin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dirty="0">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837959"/>
                  </a:ext>
                </a:extLst>
              </a:tr>
              <a:tr h="190500">
                <a:tc>
                  <a:txBody>
                    <a:bodyPr/>
                    <a:lstStyle/>
                    <a:p>
                      <a:pPr algn="ctr" fontAlgn="b"/>
                      <a:r>
                        <a:rPr lang="sv-SE" sz="11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Sebastian Boijfeldt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Borlänge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4113316767"/>
                  </a:ext>
                </a:extLst>
              </a:tr>
              <a:tr h="190500">
                <a:tc>
                  <a:txBody>
                    <a:bodyPr/>
                    <a:lstStyle/>
                    <a:p>
                      <a:pPr algn="ctr" fontAlgn="b"/>
                      <a:r>
                        <a:rPr lang="sv-SE" sz="1100" b="0" i="0" u="none" strike="noStrike">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Nova Törnqvist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Borlänge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505936"/>
                  </a:ext>
                </a:extLst>
              </a:tr>
              <a:tr h="190500">
                <a:tc>
                  <a:txBody>
                    <a:bodyPr/>
                    <a:lstStyle/>
                    <a:p>
                      <a:pPr algn="ctr" fontAlgn="b"/>
                      <a:r>
                        <a:rPr lang="sv-SE"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Noel Wiborg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Orsa Alpina klubb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103459621"/>
                  </a:ext>
                </a:extLst>
              </a:tr>
              <a:tr h="190500">
                <a:tc>
                  <a:txBody>
                    <a:bodyPr/>
                    <a:lstStyle/>
                    <a:p>
                      <a:pPr algn="ctr" fontAlgn="b"/>
                      <a:r>
                        <a:rPr lang="sv-SE" sz="11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Nellie Törnqvist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Borlänge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632566"/>
                  </a:ext>
                </a:extLst>
              </a:tr>
              <a:tr h="190500">
                <a:tc>
                  <a:txBody>
                    <a:bodyPr/>
                    <a:lstStyle/>
                    <a:p>
                      <a:pPr algn="ctr" fontAlgn="b"/>
                      <a:r>
                        <a:rPr lang="sv-SE" sz="11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Mimmi Eliasson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Sälens IF Alpin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167497610"/>
                  </a:ext>
                </a:extLst>
              </a:tr>
              <a:tr h="190500">
                <a:tc>
                  <a:txBody>
                    <a:bodyPr/>
                    <a:lstStyle/>
                    <a:p>
                      <a:pPr algn="ctr" fontAlgn="b"/>
                      <a:r>
                        <a:rPr lang="sv-SE" sz="11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dirty="0">
                          <a:solidFill>
                            <a:srgbClr val="000000"/>
                          </a:solidFill>
                          <a:effectLst/>
                          <a:latin typeface="Calibri" panose="020F0502020204030204" pitchFamily="34" charset="0"/>
                        </a:rPr>
                        <a:t>Linus Söderling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Sälens IF Alpin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511664"/>
                  </a:ext>
                </a:extLst>
              </a:tr>
              <a:tr h="190500">
                <a:tc>
                  <a:txBody>
                    <a:bodyPr/>
                    <a:lstStyle/>
                    <a:p>
                      <a:pPr algn="ctr" fontAlgn="b"/>
                      <a:r>
                        <a:rPr lang="sv-SE" sz="1100" b="0"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Hilma Lissdaniels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Sälens IF Alpin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531122198"/>
                  </a:ext>
                </a:extLst>
              </a:tr>
              <a:tr h="190500">
                <a:tc>
                  <a:txBody>
                    <a:bodyPr/>
                    <a:lstStyle/>
                    <a:p>
                      <a:pPr algn="ctr" fontAlgn="b"/>
                      <a:r>
                        <a:rPr lang="sv-SE" sz="11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Hilma Dufva Sandberg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Mora Aplin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547340"/>
                  </a:ext>
                </a:extLst>
              </a:tr>
              <a:tr h="190500">
                <a:tc>
                  <a:txBody>
                    <a:bodyPr/>
                    <a:lstStyle/>
                    <a:p>
                      <a:pPr algn="ctr" fontAlgn="b"/>
                      <a:r>
                        <a:rPr lang="sv-SE" sz="11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Felix Norlinder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dirty="0">
                          <a:solidFill>
                            <a:srgbClr val="000000"/>
                          </a:solidFill>
                          <a:effectLst/>
                          <a:latin typeface="Calibri" panose="020F0502020204030204" pitchFamily="34" charset="0"/>
                        </a:rPr>
                        <a:t>IFK Borlänge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19434920"/>
                  </a:ext>
                </a:extLst>
              </a:tr>
              <a:tr h="190500">
                <a:tc>
                  <a:txBody>
                    <a:bodyPr/>
                    <a:lstStyle/>
                    <a:p>
                      <a:pPr algn="ctr" fontAlgn="b"/>
                      <a:r>
                        <a:rPr lang="sv-SE" sz="11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Emma Persson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Borlänge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609499"/>
                  </a:ext>
                </a:extLst>
              </a:tr>
              <a:tr h="190500">
                <a:tc>
                  <a:txBody>
                    <a:bodyPr/>
                    <a:lstStyle/>
                    <a:p>
                      <a:pPr algn="ctr" fontAlgn="b"/>
                      <a:r>
                        <a:rPr lang="sv-SE" sz="11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Dante Wikzell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Rättviks SLK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dirty="0">
                          <a:solidFill>
                            <a:srgbClr val="000000"/>
                          </a:solidFill>
                          <a:effectLst/>
                          <a:latin typeface="Calibri" panose="020F0502020204030204" pitchFamily="34" charset="0"/>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703806449"/>
                  </a:ext>
                </a:extLst>
              </a:tr>
            </a:tbl>
          </a:graphicData>
        </a:graphic>
      </p:graphicFrame>
      <p:sp>
        <p:nvSpPr>
          <p:cNvPr id="9" name="TextBox 8">
            <a:extLst>
              <a:ext uri="{FF2B5EF4-FFF2-40B4-BE49-F238E27FC236}">
                <a16:creationId xmlns:a16="http://schemas.microsoft.com/office/drawing/2014/main" id="{3B2FA03B-6DC7-4C7B-8C1B-672A70C00F75}"/>
              </a:ext>
            </a:extLst>
          </p:cNvPr>
          <p:cNvSpPr txBox="1"/>
          <p:nvPr/>
        </p:nvSpPr>
        <p:spPr>
          <a:xfrm>
            <a:off x="1899081" y="3275111"/>
            <a:ext cx="310719" cy="307777"/>
          </a:xfrm>
          <a:prstGeom prst="rect">
            <a:avLst/>
          </a:prstGeom>
          <a:noFill/>
        </p:spPr>
        <p:txBody>
          <a:bodyPr wrap="square" rtlCol="0">
            <a:spAutoFit/>
          </a:bodyPr>
          <a:lstStyle/>
          <a:p>
            <a:r>
              <a:rPr lang="sv-SE" sz="1400" dirty="0"/>
              <a:t>?</a:t>
            </a:r>
          </a:p>
        </p:txBody>
      </p:sp>
    </p:spTree>
    <p:extLst>
      <p:ext uri="{BB962C8B-B14F-4D97-AF65-F5344CB8AC3E}">
        <p14:creationId xmlns:p14="http://schemas.microsoft.com/office/powerpoint/2010/main" val="309825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solidFill>
                  <a:schemeClr val="tx2">
                    <a:lumMod val="60000"/>
                    <a:lumOff val="40000"/>
                  </a:schemeClr>
                </a:solidFill>
              </a:rPr>
              <a:t>Dalakort ansökningar</a:t>
            </a:r>
            <a:br>
              <a:rPr lang="sv-SE" b="1" dirty="0">
                <a:solidFill>
                  <a:schemeClr val="tx2">
                    <a:lumMod val="60000"/>
                    <a:lumOff val="40000"/>
                  </a:schemeClr>
                </a:solidFill>
              </a:rPr>
            </a:br>
            <a:r>
              <a:rPr lang="sv-SE" b="1" dirty="0"/>
              <a:t>USM – U15</a:t>
            </a:r>
            <a:endParaRPr lang="sv-SE" b="1" dirty="0">
              <a:solidFill>
                <a:schemeClr val="tx2">
                  <a:lumMod val="60000"/>
                  <a:lumOff val="40000"/>
                </a:schemeClr>
              </a:solidFill>
            </a:endParaRPr>
          </a:p>
        </p:txBody>
      </p:sp>
      <p:graphicFrame>
        <p:nvGraphicFramePr>
          <p:cNvPr id="8" name="Objekt 7"/>
          <p:cNvGraphicFramePr>
            <a:graphicFrameLocks noGrp="1" noChangeAspect="1"/>
          </p:cNvGraphicFramePr>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12290" name="Photo Editor-foto" r:id="rId3" imgW="2857899" imgH="4761905" progId="">
                  <p:embed/>
                </p:oleObj>
              </mc:Choice>
              <mc:Fallback>
                <p:oleObj name="Photo Editor-foto" r:id="rId3" imgW="2857899" imgH="4761905" progId="">
                  <p:embed/>
                  <p:pic>
                    <p:nvPicPr>
                      <p:cNvPr id="8" name="Objek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Table 5">
            <a:extLst>
              <a:ext uri="{FF2B5EF4-FFF2-40B4-BE49-F238E27FC236}">
                <a16:creationId xmlns:a16="http://schemas.microsoft.com/office/drawing/2014/main" id="{5B76A0FC-6B2B-4BDF-8741-43DAF5DCE3BE}"/>
              </a:ext>
            </a:extLst>
          </p:cNvPr>
          <p:cNvGraphicFramePr>
            <a:graphicFrameLocks noGrp="1"/>
          </p:cNvGraphicFramePr>
          <p:nvPr>
            <p:extLst>
              <p:ext uri="{D42A27DB-BD31-4B8C-83A1-F6EECF244321}">
                <p14:modId xmlns:p14="http://schemas.microsoft.com/office/powerpoint/2010/main" val="2404883420"/>
              </p:ext>
            </p:extLst>
          </p:nvPr>
        </p:nvGraphicFramePr>
        <p:xfrm>
          <a:off x="2210400" y="1980000"/>
          <a:ext cx="5344357" cy="3048000"/>
        </p:xfrm>
        <a:graphic>
          <a:graphicData uri="http://schemas.openxmlformats.org/drawingml/2006/table">
            <a:tbl>
              <a:tblPr/>
              <a:tblGrid>
                <a:gridCol w="264084">
                  <a:extLst>
                    <a:ext uri="{9D8B030D-6E8A-4147-A177-3AD203B41FA5}">
                      <a16:colId xmlns:a16="http://schemas.microsoft.com/office/drawing/2014/main" val="1993738315"/>
                    </a:ext>
                  </a:extLst>
                </a:gridCol>
                <a:gridCol w="1689004">
                  <a:extLst>
                    <a:ext uri="{9D8B030D-6E8A-4147-A177-3AD203B41FA5}">
                      <a16:colId xmlns:a16="http://schemas.microsoft.com/office/drawing/2014/main" val="4274676322"/>
                    </a:ext>
                  </a:extLst>
                </a:gridCol>
                <a:gridCol w="1402671">
                  <a:extLst>
                    <a:ext uri="{9D8B030D-6E8A-4147-A177-3AD203B41FA5}">
                      <a16:colId xmlns:a16="http://schemas.microsoft.com/office/drawing/2014/main" val="1493983090"/>
                    </a:ext>
                  </a:extLst>
                </a:gridCol>
                <a:gridCol w="772358">
                  <a:extLst>
                    <a:ext uri="{9D8B030D-6E8A-4147-A177-3AD203B41FA5}">
                      <a16:colId xmlns:a16="http://schemas.microsoft.com/office/drawing/2014/main" val="548650981"/>
                    </a:ext>
                  </a:extLst>
                </a:gridCol>
                <a:gridCol w="1216240">
                  <a:extLst>
                    <a:ext uri="{9D8B030D-6E8A-4147-A177-3AD203B41FA5}">
                      <a16:colId xmlns:a16="http://schemas.microsoft.com/office/drawing/2014/main" val="706470226"/>
                    </a:ext>
                  </a:extLst>
                </a:gridCol>
              </a:tblGrid>
              <a:tr h="190500">
                <a:tc>
                  <a:txBody>
                    <a:bodyPr/>
                    <a:lstStyle/>
                    <a:p>
                      <a:pPr algn="ctr" fontAlgn="b"/>
                      <a:r>
                        <a:rPr lang="sv-SE" sz="1100" b="1" i="0" u="none" strike="noStrike">
                          <a:solidFill>
                            <a:srgbClr val="000000"/>
                          </a:solidFill>
                          <a:effectLst/>
                          <a:latin typeface="Arial" panose="020B0604020202020204" pitchFamily="34" charset="0"/>
                        </a:rPr>
                        <a:t>Nr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1" i="0" u="none" strike="noStrike">
                          <a:solidFill>
                            <a:srgbClr val="000000"/>
                          </a:solidFill>
                          <a:effectLst/>
                          <a:latin typeface="Arial" panose="020B0604020202020204" pitchFamily="34" charset="0"/>
                        </a:rPr>
                        <a:t>Namn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1" i="0" u="none" strike="noStrike">
                          <a:solidFill>
                            <a:srgbClr val="000000"/>
                          </a:solidFill>
                          <a:effectLst/>
                          <a:latin typeface="Arial" panose="020B0604020202020204" pitchFamily="34" charset="0"/>
                        </a:rPr>
                        <a:t>Klubb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1" i="0" u="none" strike="noStrike">
                          <a:solidFill>
                            <a:srgbClr val="000000"/>
                          </a:solidFill>
                          <a:effectLst/>
                          <a:latin typeface="Arial" panose="020B0604020202020204" pitchFamily="34" charset="0"/>
                        </a:rPr>
                        <a:t>Grupp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Arial" panose="020B0604020202020204" pitchFamily="34" charset="0"/>
                        </a:rPr>
                        <a:t>Födelseår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604596"/>
                  </a:ext>
                </a:extLst>
              </a:tr>
              <a:tr h="190500">
                <a:tc>
                  <a:txBody>
                    <a:bodyPr/>
                    <a:lstStyle/>
                    <a:p>
                      <a:pPr algn="ctr" fontAlgn="b"/>
                      <a:r>
                        <a:rPr lang="sv-SE"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Axel Nilsson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Falun Alpin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102572"/>
                  </a:ext>
                </a:extLst>
              </a:tr>
              <a:tr h="190500">
                <a:tc>
                  <a:txBody>
                    <a:bodyPr/>
                    <a:lstStyle/>
                    <a:p>
                      <a:pPr algn="ctr" fontAlgn="b"/>
                      <a:r>
                        <a:rPr lang="sv-SE" sz="11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Carl Lind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Borlänge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545303453"/>
                  </a:ext>
                </a:extLst>
              </a:tr>
              <a:tr h="190500">
                <a:tc>
                  <a:txBody>
                    <a:bodyPr/>
                    <a:lstStyle/>
                    <a:p>
                      <a:pPr algn="ctr" fontAlgn="b"/>
                      <a:r>
                        <a:rPr lang="sv-SE" sz="1100" b="0"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Clara Björnhager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Norrbärke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908137"/>
                  </a:ext>
                </a:extLst>
              </a:tr>
              <a:tr h="190500">
                <a:tc>
                  <a:txBody>
                    <a:bodyPr/>
                    <a:lstStyle/>
                    <a:p>
                      <a:pPr algn="ctr" fontAlgn="b"/>
                      <a:r>
                        <a:rPr lang="sv-SE" sz="1100" b="0" i="0" u="none" strike="noStrike">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Elsa Frost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Mora Aplin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826917797"/>
                  </a:ext>
                </a:extLst>
              </a:tr>
              <a:tr h="190500">
                <a:tc>
                  <a:txBody>
                    <a:bodyPr/>
                    <a:lstStyle/>
                    <a:p>
                      <a:pPr algn="ctr" fontAlgn="b"/>
                      <a:r>
                        <a:rPr lang="sv-SE" sz="1100" b="0" i="0" u="none" strike="noStrike">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Erik Backman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Leksand SLK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636869"/>
                  </a:ext>
                </a:extLst>
              </a:tr>
              <a:tr h="190500">
                <a:tc>
                  <a:txBody>
                    <a:bodyPr/>
                    <a:lstStyle/>
                    <a:p>
                      <a:pPr algn="ctr" fontAlgn="b"/>
                      <a:r>
                        <a:rPr lang="sv-SE" sz="11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Hilda Sahlander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Mora Aplin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315113229"/>
                  </a:ext>
                </a:extLst>
              </a:tr>
              <a:tr h="190500">
                <a:tc>
                  <a:txBody>
                    <a:bodyPr/>
                    <a:lstStyle/>
                    <a:p>
                      <a:pPr algn="ctr" fontAlgn="b"/>
                      <a:r>
                        <a:rPr lang="sv-SE" sz="11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Lucas Eriksson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Borlänge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62354"/>
                  </a:ext>
                </a:extLst>
              </a:tr>
              <a:tr h="190500">
                <a:tc>
                  <a:txBody>
                    <a:bodyPr/>
                    <a:lstStyle/>
                    <a:p>
                      <a:pPr algn="ctr" fontAlgn="b"/>
                      <a:r>
                        <a:rPr lang="sv-SE" sz="11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Moa Lorentzon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Mora Aplin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599482250"/>
                  </a:ext>
                </a:extLst>
              </a:tr>
              <a:tr h="190500">
                <a:tc>
                  <a:txBody>
                    <a:bodyPr/>
                    <a:lstStyle/>
                    <a:p>
                      <a:pPr algn="ctr" fontAlgn="b"/>
                      <a:r>
                        <a:rPr lang="sv-SE" sz="1100" b="0"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Måns Larsson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Sälens IF Alpin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00704"/>
                  </a:ext>
                </a:extLst>
              </a:tr>
              <a:tr h="190500">
                <a:tc>
                  <a:txBody>
                    <a:bodyPr/>
                    <a:lstStyle/>
                    <a:p>
                      <a:pPr algn="ctr" fontAlgn="b"/>
                      <a:r>
                        <a:rPr lang="sv-SE" sz="1100" b="0" i="0" u="none" strike="noStrike">
                          <a:solidFill>
                            <a:srgbClr val="000000"/>
                          </a:solidFill>
                          <a:effectLst/>
                          <a:latin typeface="Calibri" panose="020F050202020403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Nella Granath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Falun Alpin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390662152"/>
                  </a:ext>
                </a:extLst>
              </a:tr>
              <a:tr h="190500">
                <a:tc>
                  <a:txBody>
                    <a:bodyPr/>
                    <a:lstStyle/>
                    <a:p>
                      <a:pPr algn="ctr" fontAlgn="b"/>
                      <a:r>
                        <a:rPr lang="sv-SE" sz="11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Nils Grimberg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Falun Alpin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387796"/>
                  </a:ext>
                </a:extLst>
              </a:tr>
              <a:tr h="190500">
                <a:tc>
                  <a:txBody>
                    <a:bodyPr/>
                    <a:lstStyle/>
                    <a:p>
                      <a:pPr algn="ctr" fontAlgn="b"/>
                      <a:r>
                        <a:rPr lang="sv-SE" sz="11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Sofia Thomasson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Orsa Alpina klubb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764055894"/>
                  </a:ext>
                </a:extLst>
              </a:tr>
              <a:tr h="190500">
                <a:tc>
                  <a:txBody>
                    <a:bodyPr/>
                    <a:lstStyle/>
                    <a:p>
                      <a:pPr algn="ctr" fontAlgn="b"/>
                      <a:r>
                        <a:rPr lang="sv-SE" sz="11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Tilde Höglund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Mora Aplin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352068"/>
                  </a:ext>
                </a:extLst>
              </a:tr>
              <a:tr h="190500">
                <a:tc>
                  <a:txBody>
                    <a:bodyPr/>
                    <a:lstStyle/>
                    <a:p>
                      <a:pPr algn="ctr" fontAlgn="b"/>
                      <a:r>
                        <a:rPr lang="sv-SE" sz="1100" b="0"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Kalle Andersson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Norrbärke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077583221"/>
                  </a:ext>
                </a:extLst>
              </a:tr>
              <a:tr h="190500">
                <a:tc>
                  <a:txBody>
                    <a:bodyPr/>
                    <a:lstStyle/>
                    <a:p>
                      <a:pPr algn="ctr" fontAlgn="b"/>
                      <a:r>
                        <a:rPr lang="sv-SE" sz="1100" b="0" i="0" u="none" strike="noStrike">
                          <a:solidFill>
                            <a:srgbClr val="000000"/>
                          </a:solidFill>
                          <a:effectLst/>
                          <a:latin typeface="Calibri" panose="020F050202020403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Lina Kånåls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IFK Mora Aplin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U15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dirty="0">
                          <a:solidFill>
                            <a:srgbClr val="000000"/>
                          </a:solidFill>
                          <a:effectLst/>
                          <a:latin typeface="Calibri" panose="020F050202020403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42053"/>
                  </a:ext>
                </a:extLst>
              </a:tr>
            </a:tbl>
          </a:graphicData>
        </a:graphic>
      </p:graphicFrame>
      <p:sp>
        <p:nvSpPr>
          <p:cNvPr id="7" name="TextBox 6">
            <a:extLst>
              <a:ext uri="{FF2B5EF4-FFF2-40B4-BE49-F238E27FC236}">
                <a16:creationId xmlns:a16="http://schemas.microsoft.com/office/drawing/2014/main" id="{CF247638-8356-43E8-87D0-62EF2038A164}"/>
              </a:ext>
            </a:extLst>
          </p:cNvPr>
          <p:cNvSpPr txBox="1"/>
          <p:nvPr/>
        </p:nvSpPr>
        <p:spPr>
          <a:xfrm>
            <a:off x="1899081" y="4225027"/>
            <a:ext cx="310719" cy="307777"/>
          </a:xfrm>
          <a:prstGeom prst="rect">
            <a:avLst/>
          </a:prstGeom>
          <a:noFill/>
        </p:spPr>
        <p:txBody>
          <a:bodyPr wrap="square" rtlCol="0">
            <a:spAutoFit/>
          </a:bodyPr>
          <a:lstStyle/>
          <a:p>
            <a:r>
              <a:rPr lang="sv-SE" sz="1400" dirty="0"/>
              <a:t>?</a:t>
            </a:r>
          </a:p>
        </p:txBody>
      </p:sp>
    </p:spTree>
    <p:extLst>
      <p:ext uri="{BB962C8B-B14F-4D97-AF65-F5344CB8AC3E}">
        <p14:creationId xmlns:p14="http://schemas.microsoft.com/office/powerpoint/2010/main" val="38577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solidFill>
                  <a:schemeClr val="tx2">
                    <a:lumMod val="60000"/>
                    <a:lumOff val="40000"/>
                  </a:schemeClr>
                </a:solidFill>
              </a:rPr>
              <a:t>Dalakort ansökningar</a:t>
            </a:r>
            <a:br>
              <a:rPr lang="sv-SE" b="1" dirty="0">
                <a:solidFill>
                  <a:schemeClr val="tx2">
                    <a:lumMod val="60000"/>
                    <a:lumOff val="40000"/>
                  </a:schemeClr>
                </a:solidFill>
              </a:rPr>
            </a:br>
            <a:r>
              <a:rPr lang="sv-SE" b="1" dirty="0"/>
              <a:t>SkiCross &amp; Alpina kommittén </a:t>
            </a:r>
            <a:endParaRPr lang="sv-SE" b="1" dirty="0">
              <a:solidFill>
                <a:schemeClr val="tx2">
                  <a:lumMod val="60000"/>
                  <a:lumOff val="40000"/>
                </a:schemeClr>
              </a:solidFill>
            </a:endParaRPr>
          </a:p>
        </p:txBody>
      </p:sp>
      <p:graphicFrame>
        <p:nvGraphicFramePr>
          <p:cNvPr id="8" name="Objekt 7"/>
          <p:cNvGraphicFramePr>
            <a:graphicFrameLocks noGrp="1" noChangeAspect="1"/>
          </p:cNvGraphicFramePr>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13314" name="Photo Editor-foto" r:id="rId3" imgW="2857899" imgH="4761905" progId="">
                  <p:embed/>
                </p:oleObj>
              </mc:Choice>
              <mc:Fallback>
                <p:oleObj name="Photo Editor-foto" r:id="rId3" imgW="2857899" imgH="4761905" progId="">
                  <p:embed/>
                  <p:pic>
                    <p:nvPicPr>
                      <p:cNvPr id="8" name="Objek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4">
            <a:extLst>
              <a:ext uri="{FF2B5EF4-FFF2-40B4-BE49-F238E27FC236}">
                <a16:creationId xmlns:a16="http://schemas.microsoft.com/office/drawing/2014/main" id="{62FFFC9A-E9AA-4878-ACF6-40D2B2EF7574}"/>
              </a:ext>
            </a:extLst>
          </p:cNvPr>
          <p:cNvGraphicFramePr>
            <a:graphicFrameLocks noGrp="1"/>
          </p:cNvGraphicFramePr>
          <p:nvPr>
            <p:extLst>
              <p:ext uri="{D42A27DB-BD31-4B8C-83A1-F6EECF244321}">
                <p14:modId xmlns:p14="http://schemas.microsoft.com/office/powerpoint/2010/main" val="2298820867"/>
              </p:ext>
            </p:extLst>
          </p:nvPr>
        </p:nvGraphicFramePr>
        <p:xfrm>
          <a:off x="2209799" y="1980000"/>
          <a:ext cx="5344357" cy="571500"/>
        </p:xfrm>
        <a:graphic>
          <a:graphicData uri="http://schemas.openxmlformats.org/drawingml/2006/table">
            <a:tbl>
              <a:tblPr/>
              <a:tblGrid>
                <a:gridCol w="229865">
                  <a:extLst>
                    <a:ext uri="{9D8B030D-6E8A-4147-A177-3AD203B41FA5}">
                      <a16:colId xmlns:a16="http://schemas.microsoft.com/office/drawing/2014/main" val="3385950028"/>
                    </a:ext>
                  </a:extLst>
                </a:gridCol>
                <a:gridCol w="1391959">
                  <a:extLst>
                    <a:ext uri="{9D8B030D-6E8A-4147-A177-3AD203B41FA5}">
                      <a16:colId xmlns:a16="http://schemas.microsoft.com/office/drawing/2014/main" val="2513405992"/>
                    </a:ext>
                  </a:extLst>
                </a:gridCol>
                <a:gridCol w="1178057">
                  <a:extLst>
                    <a:ext uri="{9D8B030D-6E8A-4147-A177-3AD203B41FA5}">
                      <a16:colId xmlns:a16="http://schemas.microsoft.com/office/drawing/2014/main" val="2767703464"/>
                    </a:ext>
                  </a:extLst>
                </a:gridCol>
                <a:gridCol w="1791030">
                  <a:extLst>
                    <a:ext uri="{9D8B030D-6E8A-4147-A177-3AD203B41FA5}">
                      <a16:colId xmlns:a16="http://schemas.microsoft.com/office/drawing/2014/main" val="1168081745"/>
                    </a:ext>
                  </a:extLst>
                </a:gridCol>
                <a:gridCol w="753446">
                  <a:extLst>
                    <a:ext uri="{9D8B030D-6E8A-4147-A177-3AD203B41FA5}">
                      <a16:colId xmlns:a16="http://schemas.microsoft.com/office/drawing/2014/main" val="1115959503"/>
                    </a:ext>
                  </a:extLst>
                </a:gridCol>
              </a:tblGrid>
              <a:tr h="190500">
                <a:tc>
                  <a:txBody>
                    <a:bodyPr/>
                    <a:lstStyle/>
                    <a:p>
                      <a:pPr algn="ctr" fontAlgn="b"/>
                      <a:r>
                        <a:rPr lang="sv-SE" sz="1100" b="1" i="0" u="none" strike="noStrike">
                          <a:solidFill>
                            <a:srgbClr val="000000"/>
                          </a:solidFill>
                          <a:effectLst/>
                          <a:latin typeface="Arial" panose="020B0604020202020204" pitchFamily="34" charset="0"/>
                        </a:rPr>
                        <a:t>Nr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1" i="0" u="none" strike="noStrike">
                          <a:solidFill>
                            <a:srgbClr val="000000"/>
                          </a:solidFill>
                          <a:effectLst/>
                          <a:latin typeface="Arial" panose="020B0604020202020204" pitchFamily="34" charset="0"/>
                        </a:rPr>
                        <a:t>Namn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1" i="0" u="none" strike="noStrike">
                          <a:solidFill>
                            <a:srgbClr val="000000"/>
                          </a:solidFill>
                          <a:effectLst/>
                          <a:latin typeface="Arial" panose="020B0604020202020204" pitchFamily="34" charset="0"/>
                        </a:rPr>
                        <a:t>Klubb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1" i="0" u="none" strike="noStrike">
                          <a:solidFill>
                            <a:srgbClr val="000000"/>
                          </a:solidFill>
                          <a:effectLst/>
                          <a:latin typeface="Arial" panose="020B0604020202020204" pitchFamily="34" charset="0"/>
                        </a:rPr>
                        <a:t>Gymnasium/Högskola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Arial" panose="020B0604020202020204" pitchFamily="34" charset="0"/>
                        </a:rPr>
                        <a:t>Födelseår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794812"/>
                  </a:ext>
                </a:extLst>
              </a:tr>
              <a:tr h="190500">
                <a:tc>
                  <a:txBody>
                    <a:bodyPr/>
                    <a:lstStyle/>
                    <a:p>
                      <a:pPr algn="ctr" fontAlgn="b"/>
                      <a:r>
                        <a:rPr lang="sv-SE" sz="11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Victor Persson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dirty="0">
                          <a:solidFill>
                            <a:srgbClr val="000000"/>
                          </a:solidFill>
                          <a:effectLst/>
                          <a:latin typeface="Calibri" panose="020F0502020204030204" pitchFamily="34" charset="0"/>
                        </a:rPr>
                        <a:t>IFK Grängesberg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Torsby NIU SkiCross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142299"/>
                  </a:ext>
                </a:extLst>
              </a:tr>
              <a:tr h="190500">
                <a:tc>
                  <a:txBody>
                    <a:bodyPr/>
                    <a:lstStyle/>
                    <a:p>
                      <a:pPr algn="ctr" fontAlgn="b"/>
                      <a:r>
                        <a:rPr lang="sv-SE" sz="11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Emil Frost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IFK Mora Alpin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SkiCross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sv-SE" sz="1100" b="0" i="0" u="none" strike="noStrike" dirty="0">
                          <a:solidFill>
                            <a:srgbClr val="000000"/>
                          </a:solidFill>
                          <a:effectLst/>
                          <a:latin typeface="Calibri" panose="020F0502020204030204" pitchFamily="34" charset="0"/>
                        </a:rPr>
                        <a:t>1998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528548444"/>
                  </a:ext>
                </a:extLst>
              </a:tr>
            </a:tbl>
          </a:graphicData>
        </a:graphic>
      </p:graphicFrame>
      <p:graphicFrame>
        <p:nvGraphicFramePr>
          <p:cNvPr id="7" name="Table 6">
            <a:extLst>
              <a:ext uri="{FF2B5EF4-FFF2-40B4-BE49-F238E27FC236}">
                <a16:creationId xmlns:a16="http://schemas.microsoft.com/office/drawing/2014/main" id="{FA3819A3-237C-445D-9936-301753B023BB}"/>
              </a:ext>
            </a:extLst>
          </p:cNvPr>
          <p:cNvGraphicFramePr>
            <a:graphicFrameLocks noGrp="1"/>
          </p:cNvGraphicFramePr>
          <p:nvPr>
            <p:extLst>
              <p:ext uri="{D42A27DB-BD31-4B8C-83A1-F6EECF244321}">
                <p14:modId xmlns:p14="http://schemas.microsoft.com/office/powerpoint/2010/main" val="976814425"/>
              </p:ext>
            </p:extLst>
          </p:nvPr>
        </p:nvGraphicFramePr>
        <p:xfrm>
          <a:off x="2209799" y="3384400"/>
          <a:ext cx="5344358" cy="1524000"/>
        </p:xfrm>
        <a:graphic>
          <a:graphicData uri="http://schemas.openxmlformats.org/drawingml/2006/table">
            <a:tbl>
              <a:tblPr/>
              <a:tblGrid>
                <a:gridCol w="222684">
                  <a:extLst>
                    <a:ext uri="{9D8B030D-6E8A-4147-A177-3AD203B41FA5}">
                      <a16:colId xmlns:a16="http://schemas.microsoft.com/office/drawing/2014/main" val="1828971348"/>
                    </a:ext>
                  </a:extLst>
                </a:gridCol>
                <a:gridCol w="2565645">
                  <a:extLst>
                    <a:ext uri="{9D8B030D-6E8A-4147-A177-3AD203B41FA5}">
                      <a16:colId xmlns:a16="http://schemas.microsoft.com/office/drawing/2014/main" val="194952076"/>
                    </a:ext>
                  </a:extLst>
                </a:gridCol>
                <a:gridCol w="2556029">
                  <a:extLst>
                    <a:ext uri="{9D8B030D-6E8A-4147-A177-3AD203B41FA5}">
                      <a16:colId xmlns:a16="http://schemas.microsoft.com/office/drawing/2014/main" val="2995927645"/>
                    </a:ext>
                  </a:extLst>
                </a:gridCol>
              </a:tblGrid>
              <a:tr h="190500">
                <a:tc>
                  <a:txBody>
                    <a:bodyPr/>
                    <a:lstStyle/>
                    <a:p>
                      <a:pPr algn="ctr" fontAlgn="b"/>
                      <a:r>
                        <a:rPr lang="sv-SE" sz="1100" b="1" i="0" u="none" strike="noStrike">
                          <a:solidFill>
                            <a:srgbClr val="000000"/>
                          </a:solidFill>
                          <a:effectLst/>
                          <a:latin typeface="Arial" panose="020B0604020202020204" pitchFamily="34" charset="0"/>
                        </a:rPr>
                        <a:t>Nr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1" i="0" u="none" strike="noStrike">
                          <a:solidFill>
                            <a:srgbClr val="000000"/>
                          </a:solidFill>
                          <a:effectLst/>
                          <a:latin typeface="Arial" panose="020B0604020202020204" pitchFamily="34" charset="0"/>
                        </a:rPr>
                        <a:t>Namn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1" i="0" u="none" strike="noStrike">
                          <a:solidFill>
                            <a:srgbClr val="000000"/>
                          </a:solidFill>
                          <a:effectLst/>
                          <a:latin typeface="Arial" panose="020B0604020202020204" pitchFamily="34" charset="0"/>
                        </a:rPr>
                        <a:t>Grupp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227227"/>
                  </a:ext>
                </a:extLst>
              </a:tr>
              <a:tr h="190500">
                <a:tc>
                  <a:txBody>
                    <a:bodyPr/>
                    <a:lstStyle/>
                    <a:p>
                      <a:pPr algn="ctr" fontAlgn="b"/>
                      <a:r>
                        <a:rPr lang="sv-SE" sz="1100" b="0" i="0" u="none" strike="noStrike">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dirty="0">
                          <a:solidFill>
                            <a:srgbClr val="000000"/>
                          </a:solidFill>
                          <a:effectLst/>
                          <a:latin typeface="Calibri" panose="020F0502020204030204" pitchFamily="34" charset="0"/>
                        </a:rPr>
                        <a:t>Anders </a:t>
                      </a:r>
                      <a:r>
                        <a:rPr lang="sv-SE" sz="1100" b="0" i="0" u="none" strike="noStrike" dirty="0" err="1">
                          <a:solidFill>
                            <a:srgbClr val="000000"/>
                          </a:solidFill>
                          <a:effectLst/>
                          <a:latin typeface="Calibri" panose="020F0502020204030204" pitchFamily="34" charset="0"/>
                        </a:rPr>
                        <a:t>Dalestedt</a:t>
                      </a:r>
                      <a:endParaRPr lang="sv-SE"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Alpina Kommittén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788244"/>
                  </a:ext>
                </a:extLst>
              </a:tr>
              <a:tr h="190500">
                <a:tc>
                  <a:txBody>
                    <a:bodyPr/>
                    <a:lstStyle/>
                    <a:p>
                      <a:pPr algn="ctr" fontAlgn="b"/>
                      <a:r>
                        <a:rPr lang="sv-SE" sz="1100" b="0"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Peter Flodberg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Alpina Kommittén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863178788"/>
                  </a:ext>
                </a:extLst>
              </a:tr>
              <a:tr h="190500">
                <a:tc>
                  <a:txBody>
                    <a:bodyPr/>
                    <a:lstStyle/>
                    <a:p>
                      <a:pPr algn="ctr" fontAlgn="b"/>
                      <a:r>
                        <a:rPr lang="sv-SE" sz="1100" b="0"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Björn Rinstad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Alpina Kommittén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530438"/>
                  </a:ext>
                </a:extLst>
              </a:tr>
              <a:tr h="190500">
                <a:tc>
                  <a:txBody>
                    <a:bodyPr/>
                    <a:lstStyle/>
                    <a:p>
                      <a:pPr algn="ctr" fontAlgn="b"/>
                      <a:r>
                        <a:rPr lang="sv-SE" sz="1100" b="0" i="0" u="none" strike="noStrike">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Björn Selander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Alpina Kommittén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967548678"/>
                  </a:ext>
                </a:extLst>
              </a:tr>
              <a:tr h="190500">
                <a:tc>
                  <a:txBody>
                    <a:bodyPr/>
                    <a:lstStyle/>
                    <a:p>
                      <a:pPr algn="ctr" fontAlgn="b"/>
                      <a:r>
                        <a:rPr lang="sv-SE" sz="1100" b="0" i="0" u="none" strike="noStrike">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Kerstin Wähl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Alpina Kommittén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490659"/>
                  </a:ext>
                </a:extLst>
              </a:tr>
              <a:tr h="190500">
                <a:tc>
                  <a:txBody>
                    <a:bodyPr/>
                    <a:lstStyle/>
                    <a:p>
                      <a:pPr algn="ctr" fontAlgn="b"/>
                      <a:r>
                        <a:rPr lang="sv-SE" sz="1100" b="0"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a:solidFill>
                            <a:srgbClr val="000000"/>
                          </a:solidFill>
                          <a:effectLst/>
                          <a:latin typeface="Calibri" panose="020F0502020204030204" pitchFamily="34" charset="0"/>
                        </a:rPr>
                        <a:t>Fredrik Karlsson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sv-SE" sz="1100" b="0" i="0" u="none" strike="noStrike" dirty="0">
                          <a:solidFill>
                            <a:srgbClr val="000000"/>
                          </a:solidFill>
                          <a:effectLst/>
                          <a:latin typeface="Calibri" panose="020F0502020204030204" pitchFamily="34" charset="0"/>
                        </a:rPr>
                        <a:t>Alpina Kommittén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3943473"/>
                  </a:ext>
                </a:extLst>
              </a:tr>
              <a:tr h="190500">
                <a:tc>
                  <a:txBody>
                    <a:bodyPr/>
                    <a:lstStyle/>
                    <a:p>
                      <a:pPr algn="ctr" fontAlgn="b"/>
                      <a:r>
                        <a:rPr lang="sv-SE" sz="11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Olav Cristoffersson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dirty="0">
                          <a:solidFill>
                            <a:srgbClr val="000000"/>
                          </a:solidFill>
                          <a:effectLst/>
                          <a:latin typeface="Calibri" panose="020F0502020204030204" pitchFamily="34" charset="0"/>
                        </a:rPr>
                        <a:t>Alpina Kommittén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217781"/>
                  </a:ext>
                </a:extLst>
              </a:tr>
            </a:tbl>
          </a:graphicData>
        </a:graphic>
      </p:graphicFrame>
    </p:spTree>
    <p:extLst>
      <p:ext uri="{BB962C8B-B14F-4D97-AF65-F5344CB8AC3E}">
        <p14:creationId xmlns:p14="http://schemas.microsoft.com/office/powerpoint/2010/main" val="291145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sv-SE" b="1" dirty="0">
                <a:solidFill>
                  <a:schemeClr val="tx2">
                    <a:lumMod val="60000"/>
                    <a:lumOff val="40000"/>
                  </a:schemeClr>
                </a:solidFill>
              </a:rPr>
              <a:t>Utbildning</a:t>
            </a:r>
            <a:endParaRPr lang="sv-SE" b="1" dirty="0">
              <a:solidFill>
                <a:schemeClr val="tx1"/>
              </a:solidFill>
            </a:endParaRPr>
          </a:p>
        </p:txBody>
      </p:sp>
      <p:sp>
        <p:nvSpPr>
          <p:cNvPr id="3" name="Platshållare för text 2"/>
          <p:cNvSpPr>
            <a:spLocks noGrp="1"/>
          </p:cNvSpPr>
          <p:nvPr>
            <p:ph type="body" idx="1"/>
          </p:nvPr>
        </p:nvSpPr>
        <p:spPr/>
        <p:txBody>
          <a:bodyPr/>
          <a:lstStyle/>
          <a:p>
            <a:pPr marL="0" indent="0">
              <a:buNone/>
            </a:pPr>
            <a:r>
              <a:rPr lang="sv-SE" sz="2400" dirty="0"/>
              <a:t>Fredrik Karlsson, Avesta</a:t>
            </a:r>
            <a:endParaRPr lang="en-US" sz="2400" dirty="0"/>
          </a:p>
        </p:txBody>
      </p:sp>
      <p:graphicFrame>
        <p:nvGraphicFramePr>
          <p:cNvPr id="4" name="Objekt 3"/>
          <p:cNvGraphicFramePr>
            <a:graphicFrameLocks noGrp="1" noChangeAspect="1"/>
          </p:cNvGraphicFramePr>
          <p:nvPr>
            <p:extLst>
              <p:ext uri="{D42A27DB-BD31-4B8C-83A1-F6EECF244321}">
                <p14:modId xmlns:p14="http://schemas.microsoft.com/office/powerpoint/2010/main" val="1224109775"/>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14338" name="Photo Editor-foto" r:id="rId3" imgW="2857899" imgH="4761905" progId="">
                  <p:embed/>
                </p:oleObj>
              </mc:Choice>
              <mc:Fallback>
                <p:oleObj name="Photo Editor-foto" r:id="rId3" imgW="2857899" imgH="4761905" progId="">
                  <p:embed/>
                  <p:pic>
                    <p:nvPicPr>
                      <p:cNvPr id="4" name="Objek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03057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sv-SE" b="1" dirty="0">
                <a:solidFill>
                  <a:schemeClr val="tx2">
                    <a:lumMod val="60000"/>
                    <a:lumOff val="40000"/>
                  </a:schemeClr>
                </a:solidFill>
              </a:rPr>
              <a:t>Utbildningar 2019-2020</a:t>
            </a:r>
            <a:endParaRPr lang="sv-SE" b="1" dirty="0">
              <a:solidFill>
                <a:schemeClr val="tx1"/>
              </a:solidFill>
            </a:endParaRPr>
          </a:p>
        </p:txBody>
      </p:sp>
      <p:sp>
        <p:nvSpPr>
          <p:cNvPr id="3" name="Platshållare för text 2"/>
          <p:cNvSpPr>
            <a:spLocks noGrp="1"/>
          </p:cNvSpPr>
          <p:nvPr>
            <p:ph type="body" idx="1"/>
          </p:nvPr>
        </p:nvSpPr>
        <p:spPr>
          <a:xfrm>
            <a:off x="2209798" y="1981200"/>
            <a:ext cx="6797723" cy="3886200"/>
          </a:xfrm>
        </p:spPr>
        <p:txBody>
          <a:bodyPr/>
          <a:lstStyle/>
          <a:p>
            <a:pPr marL="0" indent="0">
              <a:buNone/>
            </a:pPr>
            <a:r>
              <a:rPr lang="sv-SE" sz="1200" b="1" dirty="0"/>
              <a:t>Höstting</a:t>
            </a:r>
            <a:r>
              <a:rPr lang="sv-SE" sz="1200" dirty="0"/>
              <a:t>  			8 okt Korstäppan, Leksand</a:t>
            </a:r>
            <a:br>
              <a:rPr lang="sv-SE" sz="1200" dirty="0"/>
            </a:br>
            <a:br>
              <a:rPr lang="sv-SE" sz="1200" dirty="0"/>
            </a:br>
            <a:r>
              <a:rPr lang="sv-SE" sz="1200" b="1" dirty="0"/>
              <a:t>Barntränarutbildning		</a:t>
            </a:r>
            <a:r>
              <a:rPr lang="sv-SE" sz="1200" dirty="0"/>
              <a:t>11-12 Jan i Bjursås</a:t>
            </a:r>
            <a:br>
              <a:rPr lang="sv-SE" sz="1200" dirty="0"/>
            </a:br>
            <a:endParaRPr lang="sv-SE" sz="1200" dirty="0"/>
          </a:p>
          <a:p>
            <a:pPr marL="0" indent="0">
              <a:buNone/>
            </a:pPr>
            <a:r>
              <a:rPr lang="sv-SE" sz="1200" b="1" dirty="0"/>
              <a:t>Bansättarkurs SL</a:t>
            </a:r>
            <a:r>
              <a:rPr lang="sv-SE" sz="1200" dirty="0"/>
              <a:t> 		Jan 2019 i Falun</a:t>
            </a:r>
          </a:p>
          <a:p>
            <a:pPr marL="0" indent="0">
              <a:buNone/>
            </a:pPr>
            <a:br>
              <a:rPr lang="sv-SE" sz="1200" dirty="0"/>
            </a:br>
            <a:r>
              <a:rPr lang="sv-SE" sz="1200" b="1" dirty="0"/>
              <a:t>Bansättarkurs GS		</a:t>
            </a:r>
            <a:r>
              <a:rPr lang="sv-SE" sz="1200" dirty="0"/>
              <a:t>Jan 2019 i Falun</a:t>
            </a:r>
          </a:p>
          <a:p>
            <a:pPr marL="0" indent="0">
              <a:buNone/>
            </a:pPr>
            <a:br>
              <a:rPr lang="sv-SE" sz="1200" b="1" dirty="0"/>
            </a:br>
            <a:r>
              <a:rPr lang="sv-SE" sz="1200" b="1" dirty="0"/>
              <a:t>Tidtagarutbildning		</a:t>
            </a:r>
            <a:r>
              <a:rPr lang="sv-SE" sz="1200" dirty="0"/>
              <a:t>Februari, ort ännu ej bestämd.</a:t>
            </a:r>
          </a:p>
          <a:p>
            <a:pPr marL="0" indent="0">
              <a:buNone/>
            </a:pPr>
            <a:br>
              <a:rPr lang="sv-SE" sz="1200" dirty="0"/>
            </a:br>
            <a:r>
              <a:rPr lang="sv-SE" sz="1200" b="1" dirty="0"/>
              <a:t>Skidting 			</a:t>
            </a:r>
            <a:r>
              <a:rPr lang="sv-SE" sz="1200" dirty="0"/>
              <a:t>Maj 2019, ort ännu ej bestämd.</a:t>
            </a:r>
            <a:endParaRPr lang="en-US" sz="1200" dirty="0"/>
          </a:p>
        </p:txBody>
      </p:sp>
      <p:graphicFrame>
        <p:nvGraphicFramePr>
          <p:cNvPr id="4" name="Objekt 3"/>
          <p:cNvGraphicFramePr>
            <a:graphicFrameLocks noGrp="1" noChangeAspect="1"/>
          </p:cNvGraphicFramePr>
          <p:nvPr>
            <p:extLst>
              <p:ext uri="{D42A27DB-BD31-4B8C-83A1-F6EECF244321}">
                <p14:modId xmlns:p14="http://schemas.microsoft.com/office/powerpoint/2010/main" val="1018167982"/>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15362" name="Photo Editor-foto" r:id="rId3" imgW="2857899" imgH="4761905" progId="">
                  <p:embed/>
                </p:oleObj>
              </mc:Choice>
              <mc:Fallback>
                <p:oleObj name="Photo Editor-foto" r:id="rId3" imgW="2857899" imgH="4761905" progId="">
                  <p:embed/>
                  <p:pic>
                    <p:nvPicPr>
                      <p:cNvPr id="4" name="Objek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9490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sv-SE" b="1" dirty="0">
                <a:solidFill>
                  <a:schemeClr val="tx2">
                    <a:lumMod val="60000"/>
                    <a:lumOff val="40000"/>
                  </a:schemeClr>
                </a:solidFill>
              </a:rPr>
              <a:t>Tävling</a:t>
            </a:r>
            <a:endParaRPr lang="sv-SE" b="1" dirty="0">
              <a:solidFill>
                <a:schemeClr val="tx1"/>
              </a:solidFill>
            </a:endParaRPr>
          </a:p>
        </p:txBody>
      </p:sp>
      <p:sp>
        <p:nvSpPr>
          <p:cNvPr id="3" name="Platshållare för text 2"/>
          <p:cNvSpPr>
            <a:spLocks noGrp="1"/>
          </p:cNvSpPr>
          <p:nvPr>
            <p:ph type="body" idx="1"/>
          </p:nvPr>
        </p:nvSpPr>
        <p:spPr/>
        <p:txBody>
          <a:bodyPr/>
          <a:lstStyle/>
          <a:p>
            <a:pPr marL="0" indent="0">
              <a:buNone/>
            </a:pPr>
            <a:r>
              <a:rPr lang="sv-SE" sz="2400" dirty="0"/>
              <a:t>Olav Cristoferson, Mora</a:t>
            </a:r>
          </a:p>
          <a:p>
            <a:pPr marL="0" indent="0">
              <a:buNone/>
            </a:pPr>
            <a:endParaRPr lang="sv-SE" sz="1400" dirty="0"/>
          </a:p>
          <a:p>
            <a:r>
              <a:rPr lang="sv-SE" sz="1400" b="1" dirty="0"/>
              <a:t>Landsdelsfinaler 2020 (13-14 år)</a:t>
            </a:r>
            <a:br>
              <a:rPr lang="sv-SE" sz="1400" dirty="0"/>
            </a:br>
            <a:r>
              <a:rPr lang="sv-SE" sz="1400" b="1" dirty="0"/>
              <a:t>Svealand:</a:t>
            </a:r>
            <a:r>
              <a:rPr lang="sv-SE" sz="1400" dirty="0"/>
              <a:t> Stockholms SF/region 3 &amp; 4 (Funäsdalen) 27-29 mars</a:t>
            </a:r>
            <a:br>
              <a:rPr lang="sv-SE" sz="1400" dirty="0"/>
            </a:br>
            <a:endParaRPr lang="sv-SE" sz="1400" dirty="0"/>
          </a:p>
          <a:p>
            <a:r>
              <a:rPr lang="sv-SE" sz="1400" b="1" dirty="0"/>
              <a:t>Regionfinaler 2020 (11-12 år)</a:t>
            </a:r>
            <a:br>
              <a:rPr lang="sv-SE" sz="1400" dirty="0"/>
            </a:br>
            <a:r>
              <a:rPr lang="sv-SE" sz="1400" dirty="0"/>
              <a:t>Region 3: Idre SK 21-22 mars</a:t>
            </a:r>
            <a:br>
              <a:rPr lang="sv-SE" sz="1400" dirty="0"/>
            </a:br>
            <a:endParaRPr lang="sv-SE" sz="2000" dirty="0"/>
          </a:p>
          <a:p>
            <a:pPr marL="0" indent="0">
              <a:buNone/>
            </a:pPr>
            <a:endParaRPr lang="en-US" sz="2000" dirty="0"/>
          </a:p>
        </p:txBody>
      </p:sp>
      <p:graphicFrame>
        <p:nvGraphicFramePr>
          <p:cNvPr id="4" name="Objekt 3"/>
          <p:cNvGraphicFramePr>
            <a:graphicFrameLocks noGrp="1" noChangeAspect="1"/>
          </p:cNvGraphicFramePr>
          <p:nvPr>
            <p:extLst>
              <p:ext uri="{D42A27DB-BD31-4B8C-83A1-F6EECF244321}">
                <p14:modId xmlns:p14="http://schemas.microsoft.com/office/powerpoint/2010/main" val="3746042680"/>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16386" name="Photo Editor-foto" r:id="rId3" imgW="2857899" imgH="4761905" progId="">
                  <p:embed/>
                </p:oleObj>
              </mc:Choice>
              <mc:Fallback>
                <p:oleObj name="Photo Editor-foto" r:id="rId3" imgW="2857899" imgH="4761905" progId="">
                  <p:embed/>
                  <p:pic>
                    <p:nvPicPr>
                      <p:cNvPr id="4" name="Objek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4582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br>
              <a:rPr lang="sv-SE" b="1" dirty="0">
                <a:solidFill>
                  <a:schemeClr val="tx2">
                    <a:lumMod val="60000"/>
                    <a:lumOff val="40000"/>
                  </a:schemeClr>
                </a:solidFill>
              </a:rPr>
            </a:br>
            <a:r>
              <a:rPr lang="sv-SE" b="1" dirty="0">
                <a:solidFill>
                  <a:schemeClr val="tx2">
                    <a:lumMod val="60000"/>
                    <a:lumOff val="40000"/>
                  </a:schemeClr>
                </a:solidFill>
              </a:rPr>
              <a:t>Alpina Dalacupen 2020</a:t>
            </a:r>
          </a:p>
        </p:txBody>
      </p:sp>
      <p:sp>
        <p:nvSpPr>
          <p:cNvPr id="23556" name="Rectangle 3"/>
          <p:cNvSpPr>
            <a:spLocks noGrp="1" noChangeArrowheads="1"/>
          </p:cNvSpPr>
          <p:nvPr>
            <p:ph type="body" idx="1"/>
          </p:nvPr>
        </p:nvSpPr>
        <p:spPr/>
        <p:txBody>
          <a:bodyPr>
            <a:noAutofit/>
          </a:bodyPr>
          <a:lstStyle/>
          <a:p>
            <a:r>
              <a:rPr lang="sv-SE" sz="1200" dirty="0"/>
              <a:t>18-19/1             Leksand            SG, DH</a:t>
            </a:r>
            <a:br>
              <a:rPr lang="sv-SE" sz="1200" dirty="0"/>
            </a:br>
            <a:r>
              <a:rPr lang="sv-SE" sz="1200" dirty="0"/>
              <a:t>16/2                  Norrbärke          SL</a:t>
            </a:r>
            <a:br>
              <a:rPr lang="sv-SE" sz="1200" dirty="0"/>
            </a:br>
            <a:r>
              <a:rPr lang="sv-SE" sz="1200" dirty="0"/>
              <a:t>22-23/2             Borlänge           GS, SL</a:t>
            </a:r>
            <a:br>
              <a:rPr lang="sv-SE" sz="1200" dirty="0"/>
            </a:br>
            <a:r>
              <a:rPr lang="sv-SE" sz="1200" dirty="0"/>
              <a:t>14/3                  Orsa                  GS</a:t>
            </a:r>
          </a:p>
          <a:p>
            <a:endParaRPr lang="sv-SE" sz="1200" dirty="0"/>
          </a:p>
          <a:p>
            <a:r>
              <a:rPr lang="sv-SE" sz="1200" dirty="0"/>
              <a:t>4 av 6 tävlingar räknas för ungdomarna.  </a:t>
            </a:r>
            <a:br>
              <a:rPr lang="sv-SE" sz="1200" dirty="0"/>
            </a:br>
            <a:br>
              <a:rPr lang="sv-SE" sz="1200" dirty="0"/>
            </a:br>
            <a:r>
              <a:rPr lang="sv-SE" sz="1200" dirty="0"/>
              <a:t>Seger 100p, 2a 80p, 3a 70p, 4a 60p, 5a 55p, 6a 50p, 7 48p, 8a 46p ……..</a:t>
            </a:r>
            <a:br>
              <a:rPr lang="sv-SE" sz="1200" dirty="0"/>
            </a:br>
            <a:r>
              <a:rPr lang="sv-SE" sz="1200" dirty="0"/>
              <a:t>Priser till de 6 bästa i totalen</a:t>
            </a:r>
          </a:p>
          <a:p>
            <a:pPr marL="0" indent="0">
              <a:buNone/>
            </a:pPr>
            <a:endParaRPr lang="sv-SE" sz="1200" dirty="0"/>
          </a:p>
          <a:p>
            <a:pPr marL="0" indent="0">
              <a:buNone/>
            </a:pPr>
            <a:r>
              <a:rPr lang="sv-SE" sz="1200" dirty="0"/>
              <a:t>Vid lika poäng, skiljs åkarna åt genom individuellt bästa placering i deltävling efter deltävling.</a:t>
            </a:r>
            <a:br>
              <a:rPr lang="sv-SE" sz="1200" dirty="0"/>
            </a:br>
            <a:r>
              <a:rPr lang="sv-SE" sz="1200" dirty="0"/>
              <a:t>Om åkarna efter detta fortfarande är lika så blir det delad placering i totalsammanställningen.  </a:t>
            </a:r>
            <a:br>
              <a:rPr lang="sv-SE" sz="1200" dirty="0"/>
            </a:br>
            <a:r>
              <a:rPr lang="sv-SE" sz="1200" dirty="0"/>
              <a:t>Totalsammanställning och prisutdelning vid finalhelg 14 mars, 2020</a:t>
            </a:r>
          </a:p>
          <a:p>
            <a:pPr eaLnBrk="1" hangingPunct="1">
              <a:lnSpc>
                <a:spcPct val="80000"/>
              </a:lnSpc>
              <a:buFont typeface="Wingdings" pitchFamily="2" charset="2"/>
              <a:buNone/>
            </a:pPr>
            <a:endParaRPr lang="sv-SE" sz="1200" b="1" dirty="0"/>
          </a:p>
        </p:txBody>
      </p:sp>
      <p:graphicFrame>
        <p:nvGraphicFramePr>
          <p:cNvPr id="2" name="Objekt 1"/>
          <p:cNvGraphicFramePr>
            <a:graphicFrameLocks noGrp="1" noChangeAspect="1"/>
          </p:cNvGraphicFramePr>
          <p:nvPr>
            <p:extLst>
              <p:ext uri="{D42A27DB-BD31-4B8C-83A1-F6EECF244321}">
                <p14:modId xmlns:p14="http://schemas.microsoft.com/office/powerpoint/2010/main" val="238660936"/>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17410" name="Photo Editor-foto" r:id="rId3" imgW="2857899" imgH="4761905" progId="">
                  <p:embed/>
                </p:oleObj>
              </mc:Choice>
              <mc:Fallback>
                <p:oleObj name="Photo Editor-foto" r:id="rId3" imgW="2857899" imgH="4761905" progId="">
                  <p:embed/>
                  <p:pic>
                    <p:nvPicPr>
                      <p:cNvPr id="2" name="Objek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781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br>
              <a:rPr lang="sv-SE" b="1" dirty="0">
                <a:solidFill>
                  <a:schemeClr val="tx2">
                    <a:lumMod val="60000"/>
                    <a:lumOff val="40000"/>
                  </a:schemeClr>
                </a:solidFill>
              </a:rPr>
            </a:br>
            <a:r>
              <a:rPr lang="sv-SE" b="1" dirty="0">
                <a:solidFill>
                  <a:schemeClr val="tx2">
                    <a:lumMod val="60000"/>
                    <a:lumOff val="40000"/>
                  </a:schemeClr>
                </a:solidFill>
              </a:rPr>
              <a:t>LVC-kval 2020</a:t>
            </a:r>
          </a:p>
        </p:txBody>
      </p:sp>
      <p:graphicFrame>
        <p:nvGraphicFramePr>
          <p:cNvPr id="2" name="Objekt 1"/>
          <p:cNvGraphicFramePr>
            <a:graphicFrameLocks noGrp="1" noChangeAspect="1"/>
          </p:cNvGraphicFramePr>
          <p:nvPr>
            <p:extLst>
              <p:ext uri="{D42A27DB-BD31-4B8C-83A1-F6EECF244321}">
                <p14:modId xmlns:p14="http://schemas.microsoft.com/office/powerpoint/2010/main" val="314784340"/>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18434" name="Photo Editor-foto" r:id="rId3" imgW="2857899" imgH="4761905" progId="">
                  <p:embed/>
                </p:oleObj>
              </mc:Choice>
              <mc:Fallback>
                <p:oleObj name="Photo Editor-foto" r:id="rId3" imgW="2857899" imgH="4761905" progId="">
                  <p:embed/>
                  <p:pic>
                    <p:nvPicPr>
                      <p:cNvPr id="2" name="Objek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ruta 3"/>
          <p:cNvSpPr txBox="1"/>
          <p:nvPr/>
        </p:nvSpPr>
        <p:spPr>
          <a:xfrm>
            <a:off x="1658004" y="2098992"/>
            <a:ext cx="6356227" cy="2862322"/>
          </a:xfrm>
          <a:prstGeom prst="rect">
            <a:avLst/>
          </a:prstGeom>
          <a:noFill/>
        </p:spPr>
        <p:txBody>
          <a:bodyPr wrap="none" rtlCol="0">
            <a:spAutoFit/>
          </a:bodyPr>
          <a:lstStyle/>
          <a:p>
            <a:r>
              <a:rPr lang="en-US" sz="2000" dirty="0"/>
              <a:t>2020-02-01	Mora	SG	(U10), U12, U14, U16</a:t>
            </a:r>
          </a:p>
          <a:p>
            <a:r>
              <a:rPr lang="en-US" sz="2000" dirty="0"/>
              <a:t>2020-02-02	Mora	GS	(U10), U12, U14, U16</a:t>
            </a:r>
          </a:p>
          <a:p>
            <a:r>
              <a:rPr lang="en-US" sz="2000" dirty="0"/>
              <a:t>2020-02-08	Falun	SL	(U10), U12, U14, U16</a:t>
            </a:r>
          </a:p>
          <a:p>
            <a:r>
              <a:rPr lang="en-US" sz="2000" dirty="0"/>
              <a:t>2020-02-09	Falun	GS	(U10), U12, U14, U16</a:t>
            </a:r>
          </a:p>
          <a:p>
            <a:r>
              <a:rPr lang="en-US" sz="2000" dirty="0"/>
              <a:t>2020-02-15	</a:t>
            </a:r>
            <a:r>
              <a:rPr lang="en-US" sz="2000" dirty="0" err="1"/>
              <a:t>Norrbärke</a:t>
            </a:r>
            <a:r>
              <a:rPr lang="en-US" sz="2000" dirty="0"/>
              <a:t> SL	(U10), U12, U14, U16</a:t>
            </a:r>
          </a:p>
          <a:p>
            <a:r>
              <a:rPr lang="en-US" sz="2000" dirty="0"/>
              <a:t>2020-03-06	</a:t>
            </a:r>
            <a:r>
              <a:rPr lang="en-US" sz="2000" dirty="0" err="1"/>
              <a:t>Rättvik</a:t>
            </a:r>
            <a:r>
              <a:rPr lang="en-US" sz="2000" dirty="0"/>
              <a:t> SL	(U10), U12, U14, U16</a:t>
            </a:r>
          </a:p>
          <a:p>
            <a:r>
              <a:rPr lang="en-US" sz="2000" dirty="0"/>
              <a:t>2020-03-07	</a:t>
            </a:r>
            <a:r>
              <a:rPr lang="en-US" sz="2000" dirty="0" err="1"/>
              <a:t>Rättvik</a:t>
            </a:r>
            <a:r>
              <a:rPr lang="en-US" sz="2000" dirty="0"/>
              <a:t> GS 	(U10), U12, U14, U16</a:t>
            </a:r>
          </a:p>
          <a:p>
            <a:endParaRPr lang="en-US" sz="2000" dirty="0"/>
          </a:p>
          <a:p>
            <a:r>
              <a:rPr lang="en-US" sz="2000" dirty="0"/>
              <a:t>SL 3st, GS 3st, SG 1st</a:t>
            </a:r>
          </a:p>
        </p:txBody>
      </p:sp>
    </p:spTree>
    <p:extLst>
      <p:ext uri="{BB962C8B-B14F-4D97-AF65-F5344CB8AC3E}">
        <p14:creationId xmlns:p14="http://schemas.microsoft.com/office/powerpoint/2010/main" val="269630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sv-SE" b="1" dirty="0">
                <a:solidFill>
                  <a:schemeClr val="tx2">
                    <a:lumMod val="60000"/>
                    <a:lumOff val="40000"/>
                  </a:schemeClr>
                </a:solidFill>
              </a:rPr>
              <a:t>Träning</a:t>
            </a:r>
            <a:endParaRPr lang="sv-SE" b="1" dirty="0">
              <a:solidFill>
                <a:schemeClr val="tx1"/>
              </a:solidFill>
            </a:endParaRPr>
          </a:p>
        </p:txBody>
      </p:sp>
      <p:sp>
        <p:nvSpPr>
          <p:cNvPr id="3" name="Platshållare för text 2"/>
          <p:cNvSpPr>
            <a:spLocks noGrp="1"/>
          </p:cNvSpPr>
          <p:nvPr>
            <p:ph type="body" idx="1"/>
          </p:nvPr>
        </p:nvSpPr>
        <p:spPr/>
        <p:txBody>
          <a:bodyPr/>
          <a:lstStyle/>
          <a:p>
            <a:pPr marL="0" indent="0">
              <a:buNone/>
            </a:pPr>
            <a:r>
              <a:rPr lang="sv-SE" sz="2400" dirty="0"/>
              <a:t>Björn Selander	Rättvik</a:t>
            </a:r>
          </a:p>
          <a:p>
            <a:pPr marL="0" indent="0">
              <a:buNone/>
            </a:pPr>
            <a:r>
              <a:rPr lang="sv-SE" sz="2400" dirty="0"/>
              <a:t>Björn </a:t>
            </a:r>
            <a:r>
              <a:rPr lang="sv-SE" sz="2400" dirty="0" err="1"/>
              <a:t>Rinstad</a:t>
            </a:r>
            <a:r>
              <a:rPr lang="sv-SE" sz="2400" dirty="0"/>
              <a:t>	Falun</a:t>
            </a:r>
          </a:p>
          <a:p>
            <a:pPr marL="0" indent="0">
              <a:buNone/>
            </a:pPr>
            <a:r>
              <a:rPr lang="sv-SE" sz="2400" dirty="0"/>
              <a:t>Peter </a:t>
            </a:r>
            <a:r>
              <a:rPr lang="sv-SE" sz="2400" dirty="0" err="1"/>
              <a:t>Flodberg</a:t>
            </a:r>
            <a:r>
              <a:rPr lang="sv-SE" sz="2400" dirty="0"/>
              <a:t>	Falun</a:t>
            </a:r>
            <a:endParaRPr lang="en-US" sz="2400" dirty="0"/>
          </a:p>
        </p:txBody>
      </p:sp>
      <p:graphicFrame>
        <p:nvGraphicFramePr>
          <p:cNvPr id="4" name="Objekt 3"/>
          <p:cNvGraphicFramePr>
            <a:graphicFrameLocks noGrp="1" noChangeAspect="1"/>
          </p:cNvGraphicFramePr>
          <p:nvPr>
            <p:extLst>
              <p:ext uri="{D42A27DB-BD31-4B8C-83A1-F6EECF244321}">
                <p14:modId xmlns:p14="http://schemas.microsoft.com/office/powerpoint/2010/main" val="125282190"/>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19458" name="Photo Editor-foto" r:id="rId3" imgW="2857899" imgH="4761905" progId="">
                  <p:embed/>
                </p:oleObj>
              </mc:Choice>
              <mc:Fallback>
                <p:oleObj name="Photo Editor-foto" r:id="rId3" imgW="2857899" imgH="4761905" progId="">
                  <p:embed/>
                  <p:pic>
                    <p:nvPicPr>
                      <p:cNvPr id="4" name="Objek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639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sv-SE" b="1" dirty="0">
                <a:solidFill>
                  <a:schemeClr val="tx2">
                    <a:lumMod val="60000"/>
                    <a:lumOff val="40000"/>
                  </a:schemeClr>
                </a:solidFill>
              </a:rPr>
              <a:t>Dagordning</a:t>
            </a:r>
          </a:p>
        </p:txBody>
      </p:sp>
      <p:sp>
        <p:nvSpPr>
          <p:cNvPr id="115715" name="Rectangle 3"/>
          <p:cNvSpPr>
            <a:spLocks noGrp="1" noChangeArrowheads="1"/>
          </p:cNvSpPr>
          <p:nvPr>
            <p:ph type="body" idx="1"/>
          </p:nvPr>
        </p:nvSpPr>
        <p:spPr>
          <a:xfrm>
            <a:off x="2182504" y="1967552"/>
            <a:ext cx="6248400" cy="3886200"/>
          </a:xfrm>
        </p:spPr>
        <p:txBody>
          <a:bodyPr/>
          <a:lstStyle/>
          <a:p>
            <a:pPr eaLnBrk="1" hangingPunct="1">
              <a:buFont typeface="Wingdings" pitchFamily="2" charset="2"/>
              <a:buNone/>
              <a:defRPr/>
            </a:pPr>
            <a:r>
              <a:rPr lang="sv-SE" sz="1200" b="1" dirty="0"/>
              <a:t>	</a:t>
            </a:r>
            <a:r>
              <a:rPr lang="en-US" sz="1200" b="1" u="sng" dirty="0"/>
              <a:t> </a:t>
            </a:r>
            <a:endParaRPr lang="sv-SE" sz="1200" b="1" dirty="0"/>
          </a:p>
          <a:p>
            <a:pPr eaLnBrk="1" hangingPunct="1">
              <a:buFont typeface="Wingdings" pitchFamily="2" charset="2"/>
              <a:buChar char="Ø"/>
              <a:defRPr/>
            </a:pPr>
            <a:r>
              <a:rPr lang="sv-SE" sz="1200" b="1" dirty="0"/>
              <a:t>Ekonomi		Anders Dalestedt, Falun</a:t>
            </a:r>
          </a:p>
          <a:p>
            <a:pPr eaLnBrk="1" hangingPunct="1">
              <a:buFont typeface="Wingdings" pitchFamily="2" charset="2"/>
              <a:buChar char="Ø"/>
              <a:defRPr/>
            </a:pPr>
            <a:r>
              <a:rPr lang="sv-SE" sz="1200" b="1" dirty="0"/>
              <a:t>Dalakort		Peter </a:t>
            </a:r>
            <a:r>
              <a:rPr lang="sv-SE" sz="1200" b="1" dirty="0" err="1"/>
              <a:t>Flodberg</a:t>
            </a:r>
            <a:r>
              <a:rPr lang="sv-SE" sz="1200" b="1" dirty="0"/>
              <a:t>, Falun</a:t>
            </a:r>
          </a:p>
          <a:p>
            <a:pPr eaLnBrk="1" hangingPunct="1">
              <a:buFont typeface="Wingdings" pitchFamily="2" charset="2"/>
              <a:buChar char="Ø"/>
              <a:defRPr/>
            </a:pPr>
            <a:r>
              <a:rPr lang="sv-SE" sz="1200" b="1" dirty="0"/>
              <a:t>Utbildning		Fredrik Karlsson, Avesta</a:t>
            </a:r>
          </a:p>
          <a:p>
            <a:pPr marL="342900" lvl="6" indent="-342900">
              <a:lnSpc>
                <a:spcPct val="110000"/>
              </a:lnSpc>
              <a:spcAft>
                <a:spcPct val="20000"/>
              </a:spcAft>
              <a:buFont typeface="Wingdings" pitchFamily="2" charset="2"/>
              <a:buChar char="Ø"/>
              <a:defRPr/>
            </a:pPr>
            <a:r>
              <a:rPr lang="sv-SE" sz="1200" b="1" dirty="0"/>
              <a:t>Tävling			Olav Christoferson, Mora		</a:t>
            </a:r>
            <a:endParaRPr lang="sv-SE" sz="1000" b="1" dirty="0"/>
          </a:p>
          <a:p>
            <a:pPr marL="342900" lvl="6" indent="-342900">
              <a:lnSpc>
                <a:spcPct val="110000"/>
              </a:lnSpc>
              <a:spcAft>
                <a:spcPct val="20000"/>
              </a:spcAft>
              <a:buFont typeface="Wingdings" pitchFamily="2" charset="2"/>
              <a:buChar char="Ø"/>
              <a:defRPr/>
            </a:pPr>
            <a:r>
              <a:rPr lang="sv-SE" sz="1200" b="1" dirty="0"/>
              <a:t>Träning			Peter Flodberg, Falun</a:t>
            </a:r>
            <a:br>
              <a:rPr lang="sv-SE" sz="1200" b="1" dirty="0"/>
            </a:br>
            <a:r>
              <a:rPr lang="sv-SE" sz="1200" b="1" dirty="0"/>
              <a:t>			</a:t>
            </a:r>
            <a:br>
              <a:rPr lang="sv-SE" sz="1200" b="1" dirty="0"/>
            </a:br>
            <a:r>
              <a:rPr lang="sv-SE" sz="1200" b="1" dirty="0"/>
              <a:t>			</a:t>
            </a:r>
            <a:br>
              <a:rPr lang="sv-SE" sz="1200" b="1" dirty="0"/>
            </a:br>
            <a:r>
              <a:rPr lang="en-US" sz="1200" b="1" dirty="0" err="1"/>
              <a:t>Skidförbundets</a:t>
            </a:r>
            <a:r>
              <a:rPr lang="en-US" sz="1200" b="1" dirty="0"/>
              <a:t> </a:t>
            </a:r>
            <a:r>
              <a:rPr lang="en-US" sz="1200" b="1" dirty="0" err="1"/>
              <a:t>nya</a:t>
            </a:r>
            <a:r>
              <a:rPr lang="en-US" sz="1200" b="1" dirty="0"/>
              <a:t> </a:t>
            </a:r>
            <a:r>
              <a:rPr lang="en-US" sz="1200" b="1" dirty="0" err="1"/>
              <a:t>styrdokument</a:t>
            </a:r>
            <a:r>
              <a:rPr lang="en-US" sz="1200" b="1" dirty="0"/>
              <a:t>, </a:t>
            </a:r>
            <a:r>
              <a:rPr lang="en-US" sz="1200" b="1" dirty="0" err="1"/>
              <a:t>Utvecklingstrappan</a:t>
            </a:r>
            <a:r>
              <a:rPr lang="en-US" sz="1200" b="1" dirty="0"/>
              <a:t>:  Björn </a:t>
            </a:r>
            <a:r>
              <a:rPr lang="en-US" sz="1200" b="1" dirty="0" err="1"/>
              <a:t>Selander</a:t>
            </a:r>
            <a:r>
              <a:rPr lang="en-US" sz="1200" b="1" dirty="0"/>
              <a:t>, </a:t>
            </a:r>
            <a:r>
              <a:rPr lang="en-US" sz="1200" b="1" dirty="0" err="1"/>
              <a:t>Rättvik</a:t>
            </a:r>
            <a:br>
              <a:rPr lang="sv-SE" sz="1200" b="1" dirty="0"/>
            </a:br>
            <a:endParaRPr lang="sv-SE" sz="1200" b="1" dirty="0"/>
          </a:p>
          <a:p>
            <a:pPr marL="342900" lvl="6" indent="-342900">
              <a:lnSpc>
                <a:spcPct val="110000"/>
              </a:lnSpc>
              <a:spcAft>
                <a:spcPct val="20000"/>
              </a:spcAft>
              <a:buFont typeface="Wingdings" pitchFamily="2" charset="2"/>
              <a:buChar char="Ø"/>
              <a:defRPr/>
            </a:pPr>
            <a:endParaRPr lang="sv-SE" sz="1200" b="1" dirty="0"/>
          </a:p>
          <a:p>
            <a:pPr>
              <a:buFont typeface="Wingdings" panose="05000000000000000000" pitchFamily="2" charset="2"/>
              <a:buChar char="Ø"/>
            </a:pPr>
            <a:r>
              <a:rPr lang="en-US" sz="1200" b="1" dirty="0" err="1"/>
              <a:t>Övriga</a:t>
            </a:r>
            <a:r>
              <a:rPr lang="en-US" sz="1200" b="1" dirty="0"/>
              <a:t> </a:t>
            </a:r>
            <a:r>
              <a:rPr lang="en-US" sz="1200" b="1" dirty="0" err="1"/>
              <a:t>frågor</a:t>
            </a:r>
            <a:br>
              <a:rPr lang="en-US" sz="1200" b="1" dirty="0"/>
            </a:br>
            <a:endParaRPr lang="sv-SE" sz="1200" b="1" dirty="0"/>
          </a:p>
          <a:p>
            <a:pPr marL="0" indent="0">
              <a:buNone/>
              <a:defRPr/>
            </a:pPr>
            <a:endParaRPr lang="sv-SE" sz="1200" b="1" dirty="0"/>
          </a:p>
        </p:txBody>
      </p:sp>
      <p:graphicFrame>
        <p:nvGraphicFramePr>
          <p:cNvPr id="2" name="Objekt 1"/>
          <p:cNvGraphicFramePr>
            <a:graphicFrameLocks noGrp="1" noChangeAspect="1"/>
          </p:cNvGraphicFramePr>
          <p:nvPr>
            <p:extLst>
              <p:ext uri="{D42A27DB-BD31-4B8C-83A1-F6EECF244321}">
                <p14:modId xmlns:p14="http://schemas.microsoft.com/office/powerpoint/2010/main" val="529536805"/>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2050" name="Photo Editor-foto" r:id="rId4" imgW="2857899" imgH="4761905" progId="">
                  <p:embed/>
                </p:oleObj>
              </mc:Choice>
              <mc:Fallback>
                <p:oleObj name="Photo Editor-foto" r:id="rId4" imgW="2857899" imgH="4761905" progId="">
                  <p:embed/>
                  <p:pic>
                    <p:nvPicPr>
                      <p:cNvPr id="2" name="Objek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213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209800" y="501080"/>
            <a:ext cx="6248400" cy="1143000"/>
          </a:xfrm>
        </p:spPr>
        <p:txBody>
          <a:bodyPr/>
          <a:lstStyle/>
          <a:p>
            <a:r>
              <a:rPr lang="sv-SE" b="1" dirty="0">
                <a:solidFill>
                  <a:schemeClr val="tx2">
                    <a:lumMod val="60000"/>
                    <a:lumOff val="40000"/>
                  </a:schemeClr>
                </a:solidFill>
              </a:rPr>
              <a:t>Översikt träningsplan 2019/20</a:t>
            </a:r>
          </a:p>
        </p:txBody>
      </p:sp>
      <p:sp>
        <p:nvSpPr>
          <p:cNvPr id="12293" name="textruta 4"/>
          <p:cNvSpPr txBox="1">
            <a:spLocks noChangeArrowheads="1"/>
          </p:cNvSpPr>
          <p:nvPr/>
        </p:nvSpPr>
        <p:spPr bwMode="auto">
          <a:xfrm>
            <a:off x="2936236" y="5623167"/>
            <a:ext cx="4323363" cy="830997"/>
          </a:xfrm>
          <a:prstGeom prst="rect">
            <a:avLst/>
          </a:prstGeom>
          <a:noFill/>
          <a:ln w="9525">
            <a:noFill/>
            <a:miter lim="800000"/>
            <a:headEnd/>
            <a:tailEnd/>
          </a:ln>
        </p:spPr>
        <p:txBody>
          <a:bodyPr wrap="none">
            <a:spAutoFit/>
          </a:bodyPr>
          <a:lstStyle/>
          <a:p>
            <a:pPr algn="ctr"/>
            <a:r>
              <a:rPr lang="sv-SE" sz="1600" dirty="0">
                <a:solidFill>
                  <a:prstClr val="black"/>
                </a:solidFill>
              </a:rPr>
              <a:t>Läs vidare om träning 2019-2020 på </a:t>
            </a:r>
            <a:br>
              <a:rPr lang="sv-SE" sz="1600" dirty="0">
                <a:solidFill>
                  <a:prstClr val="black"/>
                </a:solidFill>
              </a:rPr>
            </a:br>
            <a:r>
              <a:rPr lang="sv-SE" sz="1600" dirty="0">
                <a:solidFill>
                  <a:srgbClr val="0070C0"/>
                </a:solidFill>
              </a:rPr>
              <a:t>www.skidor.com/dalarna</a:t>
            </a:r>
            <a:r>
              <a:rPr lang="sv-SE" sz="1600" dirty="0">
                <a:solidFill>
                  <a:prstClr val="black"/>
                </a:solidFill>
              </a:rPr>
              <a:t>  under  alpint/träning</a:t>
            </a:r>
            <a:br>
              <a:rPr lang="sv-SE" sz="1600" dirty="0">
                <a:solidFill>
                  <a:prstClr val="black"/>
                </a:solidFill>
              </a:rPr>
            </a:br>
            <a:r>
              <a:rPr lang="en-US" sz="1600" dirty="0">
                <a:solidFill>
                  <a:prstClr val="black"/>
                </a:solidFill>
              </a:rPr>
              <a:t>Peter </a:t>
            </a:r>
            <a:r>
              <a:rPr lang="en-US" sz="1600" dirty="0" err="1">
                <a:solidFill>
                  <a:prstClr val="black"/>
                </a:solidFill>
              </a:rPr>
              <a:t>Flodberg</a:t>
            </a:r>
            <a:r>
              <a:rPr lang="en-US" sz="1600" dirty="0">
                <a:solidFill>
                  <a:prstClr val="black"/>
                </a:solidFill>
              </a:rPr>
              <a:t> 070-5603077</a:t>
            </a:r>
            <a:endParaRPr lang="sv-SE" sz="1600" dirty="0">
              <a:solidFill>
                <a:prstClr val="black"/>
              </a:solidFill>
            </a:endParaRPr>
          </a:p>
        </p:txBody>
      </p:sp>
      <p:graphicFrame>
        <p:nvGraphicFramePr>
          <p:cNvPr id="4" name="Objekt 3"/>
          <p:cNvGraphicFramePr>
            <a:graphicFrameLocks noGrp="1" noChangeAspect="1"/>
          </p:cNvGraphicFramePr>
          <p:nvPr>
            <p:extLst>
              <p:ext uri="{D42A27DB-BD31-4B8C-83A1-F6EECF244321}">
                <p14:modId xmlns:p14="http://schemas.microsoft.com/office/powerpoint/2010/main" val="1996162806"/>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20482" name="Photo Editor-foto" r:id="rId3" imgW="2857899" imgH="4761905" progId="">
                  <p:embed/>
                </p:oleObj>
              </mc:Choice>
              <mc:Fallback>
                <p:oleObj name="Photo Editor-foto" r:id="rId3" imgW="2857899" imgH="4761905" progId="">
                  <p:embed/>
                  <p:pic>
                    <p:nvPicPr>
                      <p:cNvPr id="4" name="Objek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a:extLst>
              <a:ext uri="{FF2B5EF4-FFF2-40B4-BE49-F238E27FC236}">
                <a16:creationId xmlns:a16="http://schemas.microsoft.com/office/drawing/2014/main" id="{EE132767-482E-4635-B8F7-3F8B4C32FFB7}"/>
              </a:ext>
            </a:extLst>
          </p:cNvPr>
          <p:cNvPicPr>
            <a:picLocks noChangeAspect="1"/>
          </p:cNvPicPr>
          <p:nvPr/>
        </p:nvPicPr>
        <p:blipFill>
          <a:blip r:embed="rId5"/>
          <a:stretch>
            <a:fillRect/>
          </a:stretch>
        </p:blipFill>
        <p:spPr>
          <a:xfrm>
            <a:off x="2209800" y="1321426"/>
            <a:ext cx="5172470" cy="4307807"/>
          </a:xfrm>
          <a:prstGeom prst="rect">
            <a:avLst/>
          </a:prstGeom>
        </p:spPr>
      </p:pic>
    </p:spTree>
    <p:extLst>
      <p:ext uri="{BB962C8B-B14F-4D97-AF65-F5344CB8AC3E}">
        <p14:creationId xmlns:p14="http://schemas.microsoft.com/office/powerpoint/2010/main" val="26612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sv-SE" b="1" dirty="0">
                <a:solidFill>
                  <a:schemeClr val="tx2">
                    <a:lumMod val="60000"/>
                    <a:lumOff val="40000"/>
                  </a:schemeClr>
                </a:solidFill>
              </a:rPr>
              <a:t>Avslutning</a:t>
            </a:r>
          </a:p>
        </p:txBody>
      </p:sp>
      <p:sp>
        <p:nvSpPr>
          <p:cNvPr id="139267" name="Rectangle 3"/>
          <p:cNvSpPr>
            <a:spLocks noGrp="1" noChangeArrowheads="1"/>
          </p:cNvSpPr>
          <p:nvPr>
            <p:ph type="body" idx="1"/>
          </p:nvPr>
        </p:nvSpPr>
        <p:spPr/>
        <p:txBody>
          <a:bodyPr/>
          <a:lstStyle/>
          <a:p>
            <a:pPr eaLnBrk="1" hangingPunct="1">
              <a:spcBef>
                <a:spcPct val="0"/>
              </a:spcBef>
              <a:buClrTx/>
              <a:buSzTx/>
              <a:buFontTx/>
              <a:buNone/>
            </a:pPr>
            <a:r>
              <a:rPr lang="sv-SE" sz="2800" b="1" dirty="0"/>
              <a:t>Lycka till i utvecklingen av nya</a:t>
            </a:r>
          </a:p>
          <a:p>
            <a:pPr eaLnBrk="1" hangingPunct="1">
              <a:spcBef>
                <a:spcPct val="0"/>
              </a:spcBef>
              <a:buClrTx/>
              <a:buSzTx/>
              <a:buFontTx/>
              <a:buNone/>
            </a:pPr>
            <a:r>
              <a:rPr lang="sv-SE" sz="2800" b="1" dirty="0"/>
              <a:t>framgångsugna barn, ungdomar,</a:t>
            </a:r>
          </a:p>
          <a:p>
            <a:pPr eaLnBrk="1" hangingPunct="1">
              <a:spcBef>
                <a:spcPct val="0"/>
              </a:spcBef>
              <a:buClrTx/>
              <a:buSzTx/>
              <a:buFontTx/>
              <a:buNone/>
            </a:pPr>
            <a:r>
              <a:rPr lang="sv-SE" sz="2800" b="1" dirty="0"/>
              <a:t>juniorer och seniorer 2019/2020!</a:t>
            </a:r>
          </a:p>
          <a:p>
            <a:pPr algn="ctr" eaLnBrk="1" hangingPunct="1">
              <a:spcBef>
                <a:spcPct val="0"/>
              </a:spcBef>
              <a:buClrTx/>
              <a:buSzTx/>
              <a:buFontTx/>
              <a:buNone/>
            </a:pPr>
            <a:endParaRPr lang="sv-SE" sz="2800" b="1" dirty="0"/>
          </a:p>
          <a:p>
            <a:pPr algn="ctr" eaLnBrk="1" hangingPunct="1">
              <a:spcBef>
                <a:spcPct val="0"/>
              </a:spcBef>
              <a:buClrTx/>
              <a:buSzTx/>
              <a:buFontTx/>
              <a:buNone/>
            </a:pPr>
            <a:r>
              <a:rPr lang="sv-SE" sz="2800" b="1" dirty="0"/>
              <a:t>Alla på snö!</a:t>
            </a:r>
          </a:p>
          <a:p>
            <a:pPr algn="ctr" eaLnBrk="1" hangingPunct="1">
              <a:spcBef>
                <a:spcPct val="0"/>
              </a:spcBef>
              <a:buClrTx/>
              <a:buSzTx/>
              <a:buFontTx/>
              <a:buNone/>
            </a:pPr>
            <a:endParaRPr lang="sv-SE" sz="2800" b="1" dirty="0"/>
          </a:p>
          <a:p>
            <a:pPr algn="ctr" eaLnBrk="1" hangingPunct="1">
              <a:spcBef>
                <a:spcPct val="0"/>
              </a:spcBef>
              <a:buClrTx/>
              <a:buSzTx/>
              <a:buFontTx/>
              <a:buNone/>
            </a:pPr>
            <a:r>
              <a:rPr lang="sv-SE" sz="2800" b="1" dirty="0"/>
              <a:t>Ha en härlig vinter!</a:t>
            </a:r>
          </a:p>
        </p:txBody>
      </p:sp>
      <p:graphicFrame>
        <p:nvGraphicFramePr>
          <p:cNvPr id="3" name="Objekt 2"/>
          <p:cNvGraphicFramePr>
            <a:graphicFrameLocks noGrp="1" noChangeAspect="1"/>
          </p:cNvGraphicFramePr>
          <p:nvPr>
            <p:extLst>
              <p:ext uri="{D42A27DB-BD31-4B8C-83A1-F6EECF244321}">
                <p14:modId xmlns:p14="http://schemas.microsoft.com/office/powerpoint/2010/main" val="1224109775"/>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21506" name="Photo Editor-foto" r:id="rId3" imgW="2857899" imgH="4761905" progId="">
                  <p:embed/>
                </p:oleObj>
              </mc:Choice>
              <mc:Fallback>
                <p:oleObj name="Photo Editor-foto" r:id="rId3" imgW="2857899" imgH="4761905" progId="">
                  <p:embed/>
                  <p:pic>
                    <p:nvPicPr>
                      <p:cNvPr id="3" name="Objek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662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p:cTn id="7" dur="500" fill="hold"/>
                                        <p:tgtEl>
                                          <p:spTgt spid="139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92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92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9267">
                                            <p:txEl>
                                              <p:pRg st="1" end="1"/>
                                            </p:txEl>
                                          </p:spTgt>
                                        </p:tgtEl>
                                        <p:attrNameLst>
                                          <p:attrName>style.visibility</p:attrName>
                                        </p:attrNameLst>
                                      </p:cBhvr>
                                      <p:to>
                                        <p:strVal val="visible"/>
                                      </p:to>
                                    </p:set>
                                    <p:anim calcmode="lin" valueType="num">
                                      <p:cBhvr>
                                        <p:cTn id="14" dur="500" fill="hold"/>
                                        <p:tgtEl>
                                          <p:spTgt spid="13926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926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92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9267">
                                            <p:txEl>
                                              <p:pRg st="2" end="2"/>
                                            </p:txEl>
                                          </p:spTgt>
                                        </p:tgtEl>
                                        <p:attrNameLst>
                                          <p:attrName>style.visibility</p:attrName>
                                        </p:attrNameLst>
                                      </p:cBhvr>
                                      <p:to>
                                        <p:strVal val="visible"/>
                                      </p:to>
                                    </p:set>
                                    <p:anim calcmode="lin" valueType="num">
                                      <p:cBhvr>
                                        <p:cTn id="21" dur="500" fill="hold"/>
                                        <p:tgtEl>
                                          <p:spTgt spid="13926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926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92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9267">
                                            <p:txEl>
                                              <p:pRg st="4" end="4"/>
                                            </p:txEl>
                                          </p:spTgt>
                                        </p:tgtEl>
                                        <p:attrNameLst>
                                          <p:attrName>style.visibility</p:attrName>
                                        </p:attrNameLst>
                                      </p:cBhvr>
                                      <p:to>
                                        <p:strVal val="visible"/>
                                      </p:to>
                                    </p:set>
                                    <p:anim calcmode="lin" valueType="num">
                                      <p:cBhvr>
                                        <p:cTn id="28" dur="500" fill="hold"/>
                                        <p:tgtEl>
                                          <p:spTgt spid="13926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3926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3926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39267">
                                            <p:txEl>
                                              <p:pRg st="6" end="6"/>
                                            </p:txEl>
                                          </p:spTgt>
                                        </p:tgtEl>
                                        <p:attrNameLst>
                                          <p:attrName>style.visibility</p:attrName>
                                        </p:attrNameLst>
                                      </p:cBhvr>
                                      <p:to>
                                        <p:strVal val="visible"/>
                                      </p:to>
                                    </p:set>
                                    <p:anim calcmode="lin" valueType="num">
                                      <p:cBhvr>
                                        <p:cTn id="35" dur="500" fill="hold"/>
                                        <p:tgtEl>
                                          <p:spTgt spid="139267">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139267">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139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sv-SE" b="1" dirty="0">
                <a:solidFill>
                  <a:schemeClr val="tx2">
                    <a:lumMod val="60000"/>
                    <a:lumOff val="40000"/>
                  </a:schemeClr>
                </a:solidFill>
              </a:rPr>
              <a:t>Alpina kommittén</a:t>
            </a:r>
            <a:endParaRPr lang="sv-SE" b="1" dirty="0">
              <a:solidFill>
                <a:schemeClr val="tx1"/>
              </a:solidFill>
            </a:endParaRPr>
          </a:p>
        </p:txBody>
      </p:sp>
      <p:sp>
        <p:nvSpPr>
          <p:cNvPr id="2" name="Platshållare för text 1"/>
          <p:cNvSpPr>
            <a:spLocks noGrp="1"/>
          </p:cNvSpPr>
          <p:nvPr>
            <p:ph type="body" idx="1"/>
          </p:nvPr>
        </p:nvSpPr>
        <p:spPr/>
        <p:txBody>
          <a:bodyPr/>
          <a:lstStyle/>
          <a:p>
            <a:pPr marL="0" indent="0">
              <a:buNone/>
            </a:pPr>
            <a:r>
              <a:rPr lang="sv-SE" sz="2800" dirty="0"/>
              <a:t>Ekonomi</a:t>
            </a:r>
            <a:br>
              <a:rPr lang="sv-SE" sz="2800" dirty="0"/>
            </a:br>
            <a:r>
              <a:rPr lang="sv-SE" sz="2400" dirty="0"/>
              <a:t>Kerstin </a:t>
            </a:r>
            <a:r>
              <a:rPr lang="sv-SE" sz="2400" dirty="0" err="1"/>
              <a:t>Wähl</a:t>
            </a:r>
            <a:r>
              <a:rPr lang="sv-SE" sz="2400" dirty="0"/>
              <a:t>, Norrbärke</a:t>
            </a:r>
            <a:endParaRPr lang="en-US" sz="2400" dirty="0"/>
          </a:p>
        </p:txBody>
      </p:sp>
      <p:graphicFrame>
        <p:nvGraphicFramePr>
          <p:cNvPr id="4" name="Objekt 3"/>
          <p:cNvGraphicFramePr>
            <a:graphicFrameLocks noGrp="1" noChangeAspect="1"/>
          </p:cNvGraphicFramePr>
          <p:nvPr>
            <p:extLst>
              <p:ext uri="{D42A27DB-BD31-4B8C-83A1-F6EECF244321}">
                <p14:modId xmlns:p14="http://schemas.microsoft.com/office/powerpoint/2010/main" val="1224109775"/>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3074" name="Photo Editor-foto" r:id="rId3" imgW="2857899" imgH="4761905" progId="">
                  <p:embed/>
                </p:oleObj>
              </mc:Choice>
              <mc:Fallback>
                <p:oleObj name="Photo Editor-foto" r:id="rId3" imgW="2857899" imgH="4761905" progId="">
                  <p:embed/>
                  <p:pic>
                    <p:nvPicPr>
                      <p:cNvPr id="4" name="Objek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58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sv-SE" b="1" dirty="0">
                <a:solidFill>
                  <a:schemeClr val="tx2">
                    <a:lumMod val="60000"/>
                    <a:lumOff val="40000"/>
                  </a:schemeClr>
                </a:solidFill>
              </a:rPr>
              <a:t>Ekonomi 2019/20</a:t>
            </a:r>
            <a:endParaRPr lang="sv-SE" sz="2400" b="1" dirty="0">
              <a:solidFill>
                <a:schemeClr val="tx1"/>
              </a:solidFill>
            </a:endParaRPr>
          </a:p>
        </p:txBody>
      </p:sp>
      <p:sp>
        <p:nvSpPr>
          <p:cNvPr id="2" name="Platshållare för text 1"/>
          <p:cNvSpPr>
            <a:spLocks noGrp="1"/>
          </p:cNvSpPr>
          <p:nvPr>
            <p:ph type="body" idx="1"/>
          </p:nvPr>
        </p:nvSpPr>
        <p:spPr/>
        <p:txBody>
          <a:bodyPr/>
          <a:lstStyle/>
          <a:p>
            <a:pPr marL="0" indent="0">
              <a:buNone/>
            </a:pPr>
            <a:r>
              <a:rPr lang="sv-SE" sz="2000" dirty="0"/>
              <a:t>Anslag från DSF 65 000 kr</a:t>
            </a:r>
            <a:br>
              <a:rPr lang="sv-SE" sz="2000" dirty="0"/>
            </a:br>
            <a:r>
              <a:rPr lang="sv-SE" sz="2000" dirty="0"/>
              <a:t>Verksamheten bygger på självkostnadsavgifter</a:t>
            </a:r>
            <a:br>
              <a:rPr lang="sv-SE" sz="2000" dirty="0"/>
            </a:br>
            <a:br>
              <a:rPr lang="sv-SE" sz="2000" dirty="0"/>
            </a:br>
            <a:r>
              <a:rPr lang="sv-SE" sz="2000" dirty="0"/>
              <a:t>Budget:</a:t>
            </a:r>
            <a:br>
              <a:rPr lang="sv-SE" sz="2000" dirty="0"/>
            </a:br>
            <a:r>
              <a:rPr lang="sv-SE" sz="2000" dirty="0"/>
              <a:t>Vår och höstting	  8 </a:t>
            </a:r>
            <a:r>
              <a:rPr lang="sv-SE" sz="2000" dirty="0" err="1"/>
              <a:t>Kkr</a:t>
            </a:r>
            <a:br>
              <a:rPr lang="sv-SE" sz="2000" dirty="0"/>
            </a:br>
            <a:r>
              <a:rPr lang="sv-SE" sz="2000" dirty="0"/>
              <a:t>AK-kostnader		  5 </a:t>
            </a:r>
            <a:r>
              <a:rPr lang="sv-SE" sz="2000" dirty="0" err="1"/>
              <a:t>Kkr</a:t>
            </a:r>
            <a:br>
              <a:rPr lang="sv-SE" sz="2000" dirty="0"/>
            </a:br>
            <a:r>
              <a:rPr lang="sv-SE" sz="2000" dirty="0"/>
              <a:t>Utbildning		10 </a:t>
            </a:r>
            <a:r>
              <a:rPr lang="sv-SE" sz="2000" dirty="0" err="1"/>
              <a:t>Kkr</a:t>
            </a:r>
            <a:br>
              <a:rPr lang="sv-SE" sz="2000" dirty="0"/>
            </a:br>
            <a:r>
              <a:rPr lang="sv-SE" sz="2000" dirty="0"/>
              <a:t>Träningskostnader	24 </a:t>
            </a:r>
            <a:r>
              <a:rPr lang="sv-SE" sz="2000" dirty="0" err="1"/>
              <a:t>Kkr</a:t>
            </a:r>
            <a:br>
              <a:rPr lang="sv-SE" sz="2000" dirty="0"/>
            </a:br>
            <a:r>
              <a:rPr lang="sv-SE" sz="2000" dirty="0"/>
              <a:t>Tävlingskostnader	</a:t>
            </a:r>
            <a:r>
              <a:rPr lang="sv-SE" sz="2000" u="sng" dirty="0"/>
              <a:t>18 </a:t>
            </a:r>
            <a:r>
              <a:rPr lang="sv-SE" sz="2000" u="sng" dirty="0" err="1"/>
              <a:t>Kkr</a:t>
            </a:r>
            <a:br>
              <a:rPr lang="sv-SE" sz="2000" dirty="0"/>
            </a:br>
            <a:r>
              <a:rPr lang="sv-SE" sz="2000" dirty="0"/>
              <a:t>Summa			65 </a:t>
            </a:r>
            <a:r>
              <a:rPr lang="sv-SE" sz="2000" dirty="0" err="1"/>
              <a:t>Kkr</a:t>
            </a:r>
            <a:endParaRPr lang="en-US" sz="2000" dirty="0"/>
          </a:p>
        </p:txBody>
      </p:sp>
      <p:graphicFrame>
        <p:nvGraphicFramePr>
          <p:cNvPr id="4" name="Objekt 3"/>
          <p:cNvGraphicFramePr>
            <a:graphicFrameLocks noGrp="1" noChangeAspect="1"/>
          </p:cNvGraphicFramePr>
          <p:nvPr>
            <p:extLst>
              <p:ext uri="{D42A27DB-BD31-4B8C-83A1-F6EECF244321}">
                <p14:modId xmlns:p14="http://schemas.microsoft.com/office/powerpoint/2010/main" val="1224109775"/>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4098" name="Photo Editor-foto" r:id="rId3" imgW="2857899" imgH="4761905" progId="">
                  <p:embed/>
                </p:oleObj>
              </mc:Choice>
              <mc:Fallback>
                <p:oleObj name="Photo Editor-foto" r:id="rId3" imgW="2857899" imgH="4761905" progId="">
                  <p:embed/>
                  <p:pic>
                    <p:nvPicPr>
                      <p:cNvPr id="4" name="Objek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006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sv-SE" b="1" dirty="0">
                <a:solidFill>
                  <a:schemeClr val="tx2">
                    <a:lumMod val="60000"/>
                    <a:lumOff val="40000"/>
                  </a:schemeClr>
                </a:solidFill>
              </a:rPr>
              <a:t>Alpina kommittén</a:t>
            </a:r>
            <a:endParaRPr lang="sv-SE" b="1" dirty="0">
              <a:solidFill>
                <a:schemeClr val="tx1"/>
              </a:solidFill>
            </a:endParaRPr>
          </a:p>
        </p:txBody>
      </p:sp>
      <p:sp>
        <p:nvSpPr>
          <p:cNvPr id="2" name="Platshållare för text 1"/>
          <p:cNvSpPr>
            <a:spLocks noGrp="1"/>
          </p:cNvSpPr>
          <p:nvPr>
            <p:ph type="body" idx="1"/>
          </p:nvPr>
        </p:nvSpPr>
        <p:spPr/>
        <p:txBody>
          <a:bodyPr/>
          <a:lstStyle/>
          <a:p>
            <a:pPr marL="0" indent="0">
              <a:buNone/>
            </a:pPr>
            <a:r>
              <a:rPr lang="sv-SE" sz="2800" dirty="0"/>
              <a:t>Dalakort</a:t>
            </a:r>
            <a:br>
              <a:rPr lang="sv-SE" sz="2800" dirty="0"/>
            </a:br>
            <a:r>
              <a:rPr lang="sv-SE" sz="2400" dirty="0"/>
              <a:t>Peter Flodberg, Falun</a:t>
            </a:r>
            <a:endParaRPr lang="en-US" sz="2400" dirty="0"/>
          </a:p>
        </p:txBody>
      </p:sp>
      <p:graphicFrame>
        <p:nvGraphicFramePr>
          <p:cNvPr id="4" name="Objekt 3"/>
          <p:cNvGraphicFramePr>
            <a:graphicFrameLocks noGrp="1" noChangeAspect="1"/>
          </p:cNvGraphicFramePr>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5122" name="Photo Editor-foto" r:id="rId3" imgW="2857899" imgH="4761905" progId="">
                  <p:embed/>
                </p:oleObj>
              </mc:Choice>
              <mc:Fallback>
                <p:oleObj name="Photo Editor-foto" r:id="rId3" imgW="2857899" imgH="4761905" progId="">
                  <p:embed/>
                  <p:pic>
                    <p:nvPicPr>
                      <p:cNvPr id="4" name="Objek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2287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b="1" dirty="0">
                <a:solidFill>
                  <a:schemeClr val="tx2">
                    <a:lumMod val="60000"/>
                    <a:lumOff val="40000"/>
                  </a:schemeClr>
                </a:solidFill>
              </a:rPr>
              <a:t>Dalakort</a:t>
            </a:r>
          </a:p>
        </p:txBody>
      </p:sp>
      <p:sp>
        <p:nvSpPr>
          <p:cNvPr id="4" name="Subtitle 3"/>
          <p:cNvSpPr>
            <a:spLocks noGrp="1"/>
          </p:cNvSpPr>
          <p:nvPr>
            <p:ph type="body" idx="1"/>
          </p:nvPr>
        </p:nvSpPr>
        <p:spPr>
          <a:xfrm>
            <a:off x="2210400" y="1980000"/>
            <a:ext cx="6249600" cy="4358196"/>
          </a:xfrm>
        </p:spPr>
        <p:txBody>
          <a:bodyPr/>
          <a:lstStyle/>
          <a:p>
            <a:pPr marL="0" indent="0">
              <a:buNone/>
            </a:pPr>
            <a:r>
              <a:rPr lang="sv-SE" sz="1600" b="1" u="sng" dirty="0"/>
              <a:t>Bakgrund</a:t>
            </a:r>
          </a:p>
          <a:p>
            <a:r>
              <a:rPr lang="sv-SE" sz="1400" b="1" dirty="0"/>
              <a:t>Säsongen 2018/19 infördes ansökan om tilldelning av Alpina </a:t>
            </a:r>
            <a:r>
              <a:rPr lang="sv-SE" sz="1400" b="1" dirty="0" err="1"/>
              <a:t>Dalakortet</a:t>
            </a:r>
            <a:r>
              <a:rPr lang="sv-SE" sz="1400" b="1" dirty="0"/>
              <a:t> detta gäller även Säsongen 2019/20. Ansökan görs till Alpina Kommitteen Dalarna</a:t>
            </a:r>
            <a:br>
              <a:rPr lang="sv-SE" sz="1400" b="1" u="sng" dirty="0"/>
            </a:br>
            <a:r>
              <a:rPr lang="sv-SE" sz="1400" dirty="0"/>
              <a:t>Alpina kommitténs verksamhet syftar bl.a. till att ge aktiva möjlighet att konkurrera om medaljer på USM och därigenom få möjlighet att komma in på skidgymnasium samt att främja en fortsatt satsning under tiden på skidgymnasier och på eftergymnasiala studier med alpin inriktning.</a:t>
            </a:r>
          </a:p>
          <a:p>
            <a:r>
              <a:rPr lang="sv-SE" sz="1400" dirty="0"/>
              <a:t>De alpina anläggningarna i Dalarna stödjer Dalarnas Skidförbunds Alpina Kommitté med det alpina </a:t>
            </a:r>
            <a:r>
              <a:rPr lang="sv-SE" sz="1400" dirty="0" err="1"/>
              <a:t>Dalakortet</a:t>
            </a:r>
            <a:r>
              <a:rPr lang="sv-SE" sz="1400" dirty="0"/>
              <a:t>.</a:t>
            </a:r>
          </a:p>
          <a:p>
            <a:endParaRPr lang="sv-SE" sz="1400" dirty="0"/>
          </a:p>
          <a:p>
            <a:r>
              <a:rPr lang="sv-SE" sz="1400" dirty="0"/>
              <a:t>Länk till Dalarnas skidförbund: </a:t>
            </a:r>
            <a:r>
              <a:rPr lang="sv-SE" sz="1400" dirty="0">
                <a:solidFill>
                  <a:srgbClr val="0070C0"/>
                </a:solidFill>
                <a:hlinkClick r:id="rId3">
                  <a:extLst>
                    <a:ext uri="{A12FA001-AC4F-418D-AE19-62706E023703}">
                      <ahyp:hlinkClr xmlns:ahyp="http://schemas.microsoft.com/office/drawing/2018/hyperlinkcolor" val="tx"/>
                    </a:ext>
                  </a:extLst>
                </a:hlinkClick>
              </a:rPr>
              <a:t>https://dalarna.skidor.com/Grenar/Alpint/AlpinaDalakortet/</a:t>
            </a:r>
            <a:endParaRPr lang="sv-SE" sz="1400" dirty="0">
              <a:solidFill>
                <a:srgbClr val="0070C0"/>
              </a:solidFill>
            </a:endParaRPr>
          </a:p>
          <a:p>
            <a:pPr marL="0" indent="0">
              <a:buNone/>
            </a:pPr>
            <a:endParaRPr lang="en-US" sz="1600" dirty="0"/>
          </a:p>
        </p:txBody>
      </p:sp>
      <p:graphicFrame>
        <p:nvGraphicFramePr>
          <p:cNvPr id="7" name="Objekt 6"/>
          <p:cNvGraphicFramePr>
            <a:graphicFrameLocks noGrp="1" noChangeAspect="1"/>
          </p:cNvGraphicFramePr>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6146" name="Photo Editor-foto" r:id="rId4" imgW="2857899" imgH="4761905" progId="">
                  <p:embed/>
                </p:oleObj>
              </mc:Choice>
              <mc:Fallback>
                <p:oleObj name="Photo Editor-foto" r:id="rId4" imgW="2857899" imgH="4761905" progId="">
                  <p:embed/>
                  <p:pic>
                    <p:nvPicPr>
                      <p:cNvPr id="7" name="Objek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049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body" idx="1"/>
          </p:nvPr>
        </p:nvSpPr>
        <p:spPr/>
        <p:txBody>
          <a:bodyPr/>
          <a:lstStyle/>
          <a:p>
            <a:pPr marL="0" indent="0">
              <a:buNone/>
            </a:pPr>
            <a:r>
              <a:rPr lang="en-US" sz="1600" b="1" u="sng" dirty="0"/>
              <a:t>Förutsättningar</a:t>
            </a:r>
            <a:endParaRPr lang="en-US" sz="1600" u="sng" dirty="0"/>
          </a:p>
          <a:p>
            <a:pPr>
              <a:buFont typeface="Wingdings" panose="05000000000000000000" pitchFamily="2" charset="2"/>
              <a:buChar char="§"/>
            </a:pPr>
            <a:r>
              <a:rPr lang="sv-SE" sz="1300" dirty="0"/>
              <a:t>Den aktive skall vara medlem och tävla för sin hemmaklubb i Dalarna.</a:t>
            </a:r>
          </a:p>
          <a:p>
            <a:pPr>
              <a:buFont typeface="Wingdings" panose="05000000000000000000" pitchFamily="2" charset="2"/>
              <a:buChar char="§"/>
            </a:pPr>
            <a:r>
              <a:rPr lang="sv-SE" sz="1300" dirty="0"/>
              <a:t>Den aktive skall ha årskort i hemmabacken alternativt lösa dagkort vid träning och tävling i hemmabacken. </a:t>
            </a:r>
          </a:p>
          <a:p>
            <a:pPr>
              <a:buFont typeface="Wingdings" panose="05000000000000000000" pitchFamily="2" charset="2"/>
              <a:buChar char="§"/>
            </a:pPr>
            <a:r>
              <a:rPr lang="sv-SE" sz="1300" dirty="0"/>
              <a:t>Den aktive skall ha startat i fem tävlingar föregående säsong med ambition att tävla på samma nivå kommande säsong.</a:t>
            </a:r>
          </a:p>
          <a:p>
            <a:pPr>
              <a:buFont typeface="Wingdings" panose="05000000000000000000" pitchFamily="2" charset="2"/>
              <a:buChar char="§"/>
            </a:pPr>
            <a:r>
              <a:rPr lang="sv-SE" sz="1300" dirty="0"/>
              <a:t>Den aktive skall följa det avtal som finns mellan DSF och aktiva med Dalakort. Avtalet finns att hämta på </a:t>
            </a:r>
            <a:r>
              <a:rPr lang="sv-SE" sz="1300" dirty="0">
                <a:solidFill>
                  <a:srgbClr val="0070C0"/>
                </a:solidFill>
                <a:hlinkClick r:id="rId3">
                  <a:extLst>
                    <a:ext uri="{A12FA001-AC4F-418D-AE19-62706E023703}">
                      <ahyp:hlinkClr xmlns:ahyp="http://schemas.microsoft.com/office/drawing/2018/hyperlinkcolor" val="tx"/>
                    </a:ext>
                  </a:extLst>
                </a:hlinkClick>
              </a:rPr>
              <a:t>www.skidor.com/dalarna</a:t>
            </a:r>
            <a:r>
              <a:rPr lang="sv-SE" sz="1300" dirty="0"/>
              <a:t>. Detta dokument skall undertecknas samt sändas till Dalarnas skidförbund senast den 30 september, inför kommande säsong. </a:t>
            </a:r>
          </a:p>
          <a:p>
            <a:pPr>
              <a:buFont typeface="Wingdings" panose="05000000000000000000" pitchFamily="2" charset="2"/>
              <a:buChar char="§"/>
            </a:pPr>
            <a:r>
              <a:rPr lang="sv-SE" sz="1300" dirty="0"/>
              <a:t>Aktiv som erhåller SLAO-kort eller befinner sig utomlands för studier kan inte få Dalakort.</a:t>
            </a:r>
          </a:p>
        </p:txBody>
      </p:sp>
      <p:graphicFrame>
        <p:nvGraphicFramePr>
          <p:cNvPr id="7" name="Objekt 6"/>
          <p:cNvGraphicFramePr>
            <a:graphicFrameLocks noGrp="1" noChangeAspect="1"/>
          </p:cNvGraphicFramePr>
          <p:nvPr>
            <p:extLst>
              <p:ext uri="{D42A27DB-BD31-4B8C-83A1-F6EECF244321}">
                <p14:modId xmlns:p14="http://schemas.microsoft.com/office/powerpoint/2010/main" val="3038153837"/>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7170" name="Photo Editor-foto" r:id="rId4" imgW="2857899" imgH="4761905" progId="">
                  <p:embed/>
                </p:oleObj>
              </mc:Choice>
              <mc:Fallback>
                <p:oleObj name="Photo Editor-foto" r:id="rId4" imgW="2857899" imgH="4761905" progId="">
                  <p:embed/>
                  <p:pic>
                    <p:nvPicPr>
                      <p:cNvPr id="7" name="Objek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2">
            <a:extLst>
              <a:ext uri="{FF2B5EF4-FFF2-40B4-BE49-F238E27FC236}">
                <a16:creationId xmlns:a16="http://schemas.microsoft.com/office/drawing/2014/main" id="{848988DA-8C72-4A5E-8DF1-5BF93B25F023}"/>
              </a:ext>
            </a:extLst>
          </p:cNvPr>
          <p:cNvSpPr>
            <a:spLocks noGrp="1"/>
          </p:cNvSpPr>
          <p:nvPr>
            <p:ph type="title"/>
          </p:nvPr>
        </p:nvSpPr>
        <p:spPr>
          <a:xfrm>
            <a:off x="2209800" y="685800"/>
            <a:ext cx="6248400" cy="1143000"/>
          </a:xfrm>
        </p:spPr>
        <p:txBody>
          <a:bodyPr/>
          <a:lstStyle/>
          <a:p>
            <a:r>
              <a:rPr lang="sv-SE" b="1" dirty="0">
                <a:solidFill>
                  <a:schemeClr val="tx2">
                    <a:lumMod val="60000"/>
                    <a:lumOff val="40000"/>
                  </a:schemeClr>
                </a:solidFill>
              </a:rPr>
              <a:t>Dalakort</a:t>
            </a:r>
          </a:p>
        </p:txBody>
      </p:sp>
    </p:spTree>
    <p:extLst>
      <p:ext uri="{BB962C8B-B14F-4D97-AF65-F5344CB8AC3E}">
        <p14:creationId xmlns:p14="http://schemas.microsoft.com/office/powerpoint/2010/main" val="81890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body" idx="1"/>
          </p:nvPr>
        </p:nvSpPr>
        <p:spPr>
          <a:xfrm>
            <a:off x="2209800" y="1980000"/>
            <a:ext cx="6248400" cy="4687614"/>
          </a:xfrm>
        </p:spPr>
        <p:txBody>
          <a:bodyPr/>
          <a:lstStyle/>
          <a:p>
            <a:pPr marL="0" indent="0">
              <a:buNone/>
            </a:pPr>
            <a:r>
              <a:rPr lang="sv-SE" sz="1600" b="1" u="sng" dirty="0"/>
              <a:t>Uttagning</a:t>
            </a:r>
          </a:p>
          <a:p>
            <a:r>
              <a:rPr lang="sv-SE" sz="1300" dirty="0"/>
              <a:t>Alpina Kommittén förbereder och nominerar åkare utifrån ansökan. Beslut om tilldelning tas av Alpina Kommittén efter samråd med deltagarna på hösttinget.  </a:t>
            </a:r>
          </a:p>
          <a:p>
            <a:pPr marL="0" indent="0">
              <a:buNone/>
            </a:pPr>
            <a:r>
              <a:rPr lang="sv-SE" sz="1300" b="1" dirty="0"/>
              <a:t>Följande kategorier av åkare är berättigade att söka Dalakort:</a:t>
            </a:r>
          </a:p>
          <a:p>
            <a:r>
              <a:rPr lang="sv-SE" sz="1300" b="1" dirty="0"/>
              <a:t>Tävlande i U15/16:</a:t>
            </a:r>
            <a:r>
              <a:rPr lang="sv-SE" sz="1300" dirty="0"/>
              <a:t> </a:t>
            </a:r>
            <a:br>
              <a:rPr lang="sv-SE" sz="1300" dirty="0"/>
            </a:br>
            <a:r>
              <a:rPr lang="sv-SE" sz="1300" dirty="0"/>
              <a:t>Ungdomar som deltar i regionsveksamheten och Dalarnas lägerverksamhet kommer att prioriteras.</a:t>
            </a:r>
          </a:p>
          <a:p>
            <a:r>
              <a:rPr lang="sv-SE" sz="1300" dirty="0"/>
              <a:t>För övriga ungdomar sker uttagning efter ambitionsnivå. För att kunna söka Dalakort skall ungdomen vara mantalsskriven i Dalarna.</a:t>
            </a:r>
          </a:p>
          <a:p>
            <a:r>
              <a:rPr lang="sv-SE" sz="1300" b="1" dirty="0"/>
              <a:t>Åkare som studerar på skidgymnasium, Riks/RIG/NIU:</a:t>
            </a:r>
            <a:r>
              <a:rPr lang="sv-SE" sz="1300" dirty="0"/>
              <a:t> </a:t>
            </a:r>
            <a:br>
              <a:rPr lang="sv-SE" sz="1300" dirty="0"/>
            </a:br>
            <a:r>
              <a:rPr lang="sv-SE" sz="1300" dirty="0"/>
              <a:t>Uttagning sker efter ambitionsnivå inför kommande säsong samt tävlingsresultat.</a:t>
            </a:r>
          </a:p>
          <a:p>
            <a:r>
              <a:rPr lang="sv-SE" sz="1300" b="1" dirty="0"/>
              <a:t>Övriga juniorer samt seniorer:</a:t>
            </a:r>
            <a:br>
              <a:rPr lang="sv-SE" sz="1300" dirty="0"/>
            </a:br>
            <a:r>
              <a:rPr lang="sv-SE" sz="1300" dirty="0"/>
              <a:t>Uttagning sker efter ambitionsnivå inför kommande säsong samt tävlingsresultat.</a:t>
            </a:r>
          </a:p>
          <a:p>
            <a:r>
              <a:rPr lang="sv-SE" sz="1300" b="1" dirty="0" err="1"/>
              <a:t>Skicross</a:t>
            </a:r>
            <a:r>
              <a:rPr lang="sv-SE" sz="1300" dirty="0"/>
              <a:t>:</a:t>
            </a:r>
            <a:br>
              <a:rPr lang="sv-SE" sz="1300" dirty="0"/>
            </a:br>
            <a:r>
              <a:rPr lang="sv-SE" sz="1300" dirty="0"/>
              <a:t>Uttagning sker efter ambitionsnivå inför kommande säsong samt tävlingsresultat.</a:t>
            </a:r>
          </a:p>
          <a:p>
            <a:pPr marL="0" indent="0">
              <a:buNone/>
            </a:pPr>
            <a:endParaRPr lang="sv-SE" sz="1600" dirty="0"/>
          </a:p>
          <a:p>
            <a:endParaRPr lang="sv-SE" sz="1600" dirty="0"/>
          </a:p>
        </p:txBody>
      </p:sp>
      <p:graphicFrame>
        <p:nvGraphicFramePr>
          <p:cNvPr id="5" name="Objekt 4"/>
          <p:cNvGraphicFramePr>
            <a:graphicFrameLocks noGrp="1" noChangeAspect="1"/>
          </p:cNvGraphicFramePr>
          <p:nvPr>
            <p:extLst>
              <p:ext uri="{D42A27DB-BD31-4B8C-83A1-F6EECF244321}">
                <p14:modId xmlns:p14="http://schemas.microsoft.com/office/powerpoint/2010/main" val="2305348281"/>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8194" name="Photo Editor-foto" r:id="rId3" imgW="2857899" imgH="4761905" progId="">
                  <p:embed/>
                </p:oleObj>
              </mc:Choice>
              <mc:Fallback>
                <p:oleObj name="Photo Editor-foto" r:id="rId3" imgW="2857899" imgH="4761905" progId="">
                  <p:embed/>
                  <p:pic>
                    <p:nvPicPr>
                      <p:cNvPr id="5" name="Objek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2">
            <a:extLst>
              <a:ext uri="{FF2B5EF4-FFF2-40B4-BE49-F238E27FC236}">
                <a16:creationId xmlns:a16="http://schemas.microsoft.com/office/drawing/2014/main" id="{790FA8B4-D36C-47A9-BDA0-6F9C72853702}"/>
              </a:ext>
            </a:extLst>
          </p:cNvPr>
          <p:cNvSpPr>
            <a:spLocks noGrp="1"/>
          </p:cNvSpPr>
          <p:nvPr>
            <p:ph type="title"/>
          </p:nvPr>
        </p:nvSpPr>
        <p:spPr>
          <a:xfrm>
            <a:off x="2209800" y="685800"/>
            <a:ext cx="6248400" cy="1143000"/>
          </a:xfrm>
        </p:spPr>
        <p:txBody>
          <a:bodyPr/>
          <a:lstStyle/>
          <a:p>
            <a:r>
              <a:rPr lang="sv-SE" b="1" dirty="0">
                <a:solidFill>
                  <a:schemeClr val="tx2">
                    <a:lumMod val="60000"/>
                    <a:lumOff val="40000"/>
                  </a:schemeClr>
                </a:solidFill>
              </a:rPr>
              <a:t>Dalakort</a:t>
            </a:r>
          </a:p>
        </p:txBody>
      </p:sp>
    </p:spTree>
    <p:extLst>
      <p:ext uri="{BB962C8B-B14F-4D97-AF65-F5344CB8AC3E}">
        <p14:creationId xmlns:p14="http://schemas.microsoft.com/office/powerpoint/2010/main" val="6020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type="body" idx="1"/>
          </p:nvPr>
        </p:nvSpPr>
        <p:spPr>
          <a:xfrm>
            <a:off x="2209800" y="1980000"/>
            <a:ext cx="6248400" cy="4214890"/>
          </a:xfrm>
        </p:spPr>
        <p:txBody>
          <a:bodyPr/>
          <a:lstStyle/>
          <a:p>
            <a:pPr marL="0" indent="0">
              <a:buClrTx/>
              <a:buSzPct val="87000"/>
              <a:buNone/>
            </a:pPr>
            <a:r>
              <a:rPr lang="en-US" sz="1600" b="1" u="sng" dirty="0" err="1"/>
              <a:t>Utlämningsförfarande</a:t>
            </a:r>
            <a:r>
              <a:rPr lang="en-US" sz="1600" b="1" u="sng" dirty="0"/>
              <a:t> </a:t>
            </a:r>
          </a:p>
          <a:p>
            <a:pPr>
              <a:buClrTx/>
              <a:buSzPct val="87000"/>
              <a:buFont typeface="+mj-lt"/>
              <a:buAutoNum type="arabicPeriod"/>
            </a:pPr>
            <a:r>
              <a:rPr lang="sv-SE" sz="1300" dirty="0"/>
              <a:t>AK Dalarna gm. DSF kansli sänder meddelande till klubbarna vilka som erbjuds Dalakort, samt avtal mellan DSF och åkaren, klubben skall sedan vidarebefordra erbjudandet till den aktive som ensam bestämmer om denne vill anta eller avstå erbjudandet </a:t>
            </a:r>
          </a:p>
          <a:p>
            <a:pPr>
              <a:buClrTx/>
              <a:buSzPct val="87000"/>
              <a:buFont typeface="+mj-lt"/>
              <a:buAutoNum type="arabicPeriod"/>
            </a:pPr>
            <a:r>
              <a:rPr lang="sv-SE" sz="1300" dirty="0"/>
              <a:t>De aktiva som antar erbjudandet skickar ett välliknande foto via mejl eller post och sätter in 200kr på bankgiro 541-7365. Åkare som avstår erbjudande om Dalakort ombedes maila detta till: </a:t>
            </a:r>
            <a:r>
              <a:rPr lang="sv-SE" sz="1300" dirty="0">
                <a:solidFill>
                  <a:srgbClr val="0070C0"/>
                </a:solidFill>
                <a:hlinkClick r:id="rId3">
                  <a:extLst>
                    <a:ext uri="{A12FA001-AC4F-418D-AE19-62706E023703}">
                      <ahyp:hlinkClr xmlns:ahyp="http://schemas.microsoft.com/office/drawing/2018/hyperlinkcolor" val="tx"/>
                    </a:ext>
                  </a:extLst>
                </a:hlinkClick>
              </a:rPr>
              <a:t>dalarnas.skidforbund@dalaidrotten.se</a:t>
            </a:r>
            <a:endParaRPr lang="sv-SE" sz="1300" dirty="0">
              <a:solidFill>
                <a:srgbClr val="0070C0"/>
              </a:solidFill>
            </a:endParaRPr>
          </a:p>
          <a:p>
            <a:pPr>
              <a:buClrTx/>
              <a:buSzPct val="87000"/>
              <a:buFont typeface="+mj-lt"/>
              <a:buAutoNum type="arabicPeriod"/>
            </a:pPr>
            <a:r>
              <a:rPr lang="sv-SE" sz="1300"/>
              <a:t>Alla </a:t>
            </a:r>
            <a:r>
              <a:rPr lang="sv-SE" sz="1300" dirty="0"/>
              <a:t>k</a:t>
            </a:r>
            <a:r>
              <a:rPr lang="sv-SE" sz="1300"/>
              <a:t>ort </a:t>
            </a:r>
            <a:r>
              <a:rPr lang="sv-SE" sz="1300" dirty="0"/>
              <a:t>skickas ut </a:t>
            </a:r>
            <a:r>
              <a:rPr lang="sv-SE" sz="1300"/>
              <a:t>med post, </a:t>
            </a:r>
            <a:r>
              <a:rPr lang="sv-SE" sz="1300" dirty="0"/>
              <a:t>senast 30 november 2019 och om inte ovanstående förlopp följs erbjuds kortet åkare längre ner på listan inom samma kategori.</a:t>
            </a:r>
          </a:p>
        </p:txBody>
      </p:sp>
      <p:graphicFrame>
        <p:nvGraphicFramePr>
          <p:cNvPr id="4" name="Objekt 3"/>
          <p:cNvGraphicFramePr>
            <a:graphicFrameLocks noGrp="1" noChangeAspect="1"/>
          </p:cNvGraphicFramePr>
          <p:nvPr>
            <p:extLst>
              <p:ext uri="{D42A27DB-BD31-4B8C-83A1-F6EECF244321}">
                <p14:modId xmlns:p14="http://schemas.microsoft.com/office/powerpoint/2010/main" val="1920930648"/>
              </p:ext>
            </p:extLst>
          </p:nvPr>
        </p:nvGraphicFramePr>
        <p:xfrm>
          <a:off x="604838" y="1138238"/>
          <a:ext cx="1366837" cy="2278062"/>
        </p:xfrm>
        <a:graphic>
          <a:graphicData uri="http://schemas.openxmlformats.org/presentationml/2006/ole">
            <mc:AlternateContent xmlns:mc="http://schemas.openxmlformats.org/markup-compatibility/2006">
              <mc:Choice xmlns:v="urn:schemas-microsoft-com:vml" Requires="v">
                <p:oleObj spid="_x0000_s9218" name="Photo Editor-foto" r:id="rId4" imgW="2857899" imgH="4761905" progId="">
                  <p:embed/>
                </p:oleObj>
              </mc:Choice>
              <mc:Fallback>
                <p:oleObj name="Photo Editor-foto" r:id="rId4" imgW="2857899" imgH="4761905" progId="">
                  <p:embed/>
                  <p:pic>
                    <p:nvPicPr>
                      <p:cNvPr id="4" name="Objek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8" y="1138238"/>
                        <a:ext cx="13668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2">
            <a:extLst>
              <a:ext uri="{FF2B5EF4-FFF2-40B4-BE49-F238E27FC236}">
                <a16:creationId xmlns:a16="http://schemas.microsoft.com/office/drawing/2014/main" id="{F6E15976-D56E-458A-9446-35DF8EBD4116}"/>
              </a:ext>
            </a:extLst>
          </p:cNvPr>
          <p:cNvSpPr>
            <a:spLocks noGrp="1"/>
          </p:cNvSpPr>
          <p:nvPr>
            <p:ph type="title"/>
          </p:nvPr>
        </p:nvSpPr>
        <p:spPr>
          <a:xfrm>
            <a:off x="2209800" y="685800"/>
            <a:ext cx="6248400" cy="1143000"/>
          </a:xfrm>
        </p:spPr>
        <p:txBody>
          <a:bodyPr/>
          <a:lstStyle/>
          <a:p>
            <a:r>
              <a:rPr lang="sv-SE" b="1" dirty="0">
                <a:solidFill>
                  <a:schemeClr val="tx2">
                    <a:lumMod val="60000"/>
                    <a:lumOff val="40000"/>
                  </a:schemeClr>
                </a:solidFill>
              </a:rPr>
              <a:t>Dalakort</a:t>
            </a:r>
          </a:p>
        </p:txBody>
      </p:sp>
    </p:spTree>
    <p:extLst>
      <p:ext uri="{BB962C8B-B14F-4D97-AF65-F5344CB8AC3E}">
        <p14:creationId xmlns:p14="http://schemas.microsoft.com/office/powerpoint/2010/main" val="3413536432"/>
      </p:ext>
    </p:extLst>
  </p:cSld>
  <p:clrMapOvr>
    <a:masterClrMapping/>
  </p:clrMapOvr>
</p:sld>
</file>

<file path=ppt/theme/theme1.xml><?xml version="1.0" encoding="utf-8"?>
<a:theme xmlns:a="http://schemas.openxmlformats.org/drawingml/2006/main" name="Blank Presentation">
  <a:themeElements>
    <a:clrScheme name="Vattenfall &amp; SSF">
      <a:dk1>
        <a:srgbClr val="000000"/>
      </a:dk1>
      <a:lt1>
        <a:srgbClr val="FFFFFF"/>
      </a:lt1>
      <a:dk2>
        <a:srgbClr val="003399"/>
      </a:dk2>
      <a:lt2>
        <a:srgbClr val="FFFF00"/>
      </a:lt2>
      <a:accent1>
        <a:srgbClr val="CC9900"/>
      </a:accent1>
      <a:accent2>
        <a:srgbClr val="333333"/>
      </a:accent2>
      <a:accent3>
        <a:srgbClr val="5F5F5F"/>
      </a:accent3>
      <a:accent4>
        <a:srgbClr val="969696"/>
      </a:accent4>
      <a:accent5>
        <a:srgbClr val="DDDDDD"/>
      </a:accent5>
      <a:accent6>
        <a:srgbClr val="EAEAEA"/>
      </a:accent6>
      <a:hlink>
        <a:srgbClr val="000000"/>
      </a:hlink>
      <a:folHlink>
        <a:srgbClr val="0000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999999"/>
        </a:dk2>
        <a:lt2>
          <a:srgbClr val="CCCCCC"/>
        </a:lt2>
        <a:accent1>
          <a:srgbClr val="003399"/>
        </a:accent1>
        <a:accent2>
          <a:srgbClr val="FFFF00"/>
        </a:accent2>
        <a:accent3>
          <a:srgbClr val="FFFFFF"/>
        </a:accent3>
        <a:accent4>
          <a:srgbClr val="000000"/>
        </a:accent4>
        <a:accent5>
          <a:srgbClr val="AAADCA"/>
        </a:accent5>
        <a:accent6>
          <a:srgbClr val="E7E700"/>
        </a:accent6>
        <a:hlink>
          <a:srgbClr val="CC99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da med tonad bakgrund">
  <a:themeElements>
    <a:clrScheme name="Sida med tonad bakgrund 1">
      <a:dk1>
        <a:srgbClr val="808080"/>
      </a:dk1>
      <a:lt1>
        <a:srgbClr val="FFFFFF"/>
      </a:lt1>
      <a:dk2>
        <a:srgbClr val="0066CC"/>
      </a:dk2>
      <a:lt2>
        <a:srgbClr val="FFFFFF"/>
      </a:lt2>
      <a:accent1>
        <a:srgbClr val="78A9D1"/>
      </a:accent1>
      <a:accent2>
        <a:srgbClr val="333399"/>
      </a:accent2>
      <a:accent3>
        <a:srgbClr val="AAB8E2"/>
      </a:accent3>
      <a:accent4>
        <a:srgbClr val="DADADA"/>
      </a:accent4>
      <a:accent5>
        <a:srgbClr val="BED1E5"/>
      </a:accent5>
      <a:accent6>
        <a:srgbClr val="2D2D8A"/>
      </a:accent6>
      <a:hlink>
        <a:srgbClr val="009999"/>
      </a:hlink>
      <a:folHlink>
        <a:srgbClr val="FFFF00"/>
      </a:folHlink>
    </a:clrScheme>
    <a:fontScheme name="Sida med tonad bakgrun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 med tonad bakgrund 1">
        <a:dk1>
          <a:srgbClr val="808080"/>
        </a:dk1>
        <a:lt1>
          <a:srgbClr val="FFFFFF"/>
        </a:lt1>
        <a:dk2>
          <a:srgbClr val="0066CC"/>
        </a:dk2>
        <a:lt2>
          <a:srgbClr val="FFFFFF"/>
        </a:lt2>
        <a:accent1>
          <a:srgbClr val="78A9D1"/>
        </a:accent1>
        <a:accent2>
          <a:srgbClr val="333399"/>
        </a:accent2>
        <a:accent3>
          <a:srgbClr val="AAB8E2"/>
        </a:accent3>
        <a:accent4>
          <a:srgbClr val="DADADA"/>
        </a:accent4>
        <a:accent5>
          <a:srgbClr val="BED1E5"/>
        </a:accent5>
        <a:accent6>
          <a:srgbClr val="2D2D8A"/>
        </a:accent6>
        <a:hlink>
          <a:srgbClr val="009999"/>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999999"/>
        </a:dk2>
        <a:lt2>
          <a:srgbClr val="CCCCCC"/>
        </a:lt2>
        <a:accent1>
          <a:srgbClr val="003399"/>
        </a:accent1>
        <a:accent2>
          <a:srgbClr val="FFFF00"/>
        </a:accent2>
        <a:accent3>
          <a:srgbClr val="FFFFFF"/>
        </a:accent3>
        <a:accent4>
          <a:srgbClr val="000000"/>
        </a:accent4>
        <a:accent5>
          <a:srgbClr val="AAADCA"/>
        </a:accent5>
        <a:accent6>
          <a:srgbClr val="E7E700"/>
        </a:accent6>
        <a:hlink>
          <a:srgbClr val="CC99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DED704117A8EA47A69862CC9DC6413E" ma:contentTypeVersion="11" ma:contentTypeDescription="Skapa ett nytt dokument." ma:contentTypeScope="" ma:versionID="3c58caad89bda30b7031920961e8cc22">
  <xsd:schema xmlns:xsd="http://www.w3.org/2001/XMLSchema" xmlns:xs="http://www.w3.org/2001/XMLSchema" xmlns:p="http://schemas.microsoft.com/office/2006/metadata/properties" xmlns:ns3="46b945ab-3986-4f48-af21-276e6f27af4d" xmlns:ns4="c0049124-49e5-4f90-b5e4-6994e69e7f37" targetNamespace="http://schemas.microsoft.com/office/2006/metadata/properties" ma:root="true" ma:fieldsID="3f4767729c2a784b5058b6be52f63af0" ns3:_="" ns4:_="">
    <xsd:import namespace="46b945ab-3986-4f48-af21-276e6f27af4d"/>
    <xsd:import namespace="c0049124-49e5-4f90-b5e4-6994e69e7f3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945ab-3986-4f48-af21-276e6f27af4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49124-49e5-4f90-b5e4-6994e69e7f3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46315-7B0D-4CD0-82AB-2083A8CF3AEB}">
  <ds:schemaRefs>
    <ds:schemaRef ds:uri="http://schemas.microsoft.com/office/2006/documentManagement/types"/>
    <ds:schemaRef ds:uri="http://schemas.microsoft.com/office/infopath/2007/PartnerControls"/>
    <ds:schemaRef ds:uri="46b945ab-3986-4f48-af21-276e6f27af4d"/>
    <ds:schemaRef ds:uri="http://purl.org/dc/elements/1.1/"/>
    <ds:schemaRef ds:uri="http://schemas.microsoft.com/office/2006/metadata/properties"/>
    <ds:schemaRef ds:uri="c0049124-49e5-4f90-b5e4-6994e69e7f37"/>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84AD490-DB29-4B70-AC75-75B62893EE1C}">
  <ds:schemaRefs>
    <ds:schemaRef ds:uri="http://schemas.microsoft.com/sharepoint/v3/contenttype/forms"/>
  </ds:schemaRefs>
</ds:datastoreItem>
</file>

<file path=customXml/itemProps3.xml><?xml version="1.0" encoding="utf-8"?>
<ds:datastoreItem xmlns:ds="http://schemas.openxmlformats.org/officeDocument/2006/customXml" ds:itemID="{700C7DBA-6F30-4778-B7B6-AA2EB68A6A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945ab-3986-4f48-af21-276e6f27af4d"/>
    <ds:schemaRef ds:uri="c0049124-49e5-4f90-b5e4-6994e69e7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45970</TotalTime>
  <Words>852</Words>
  <Application>Microsoft Office PowerPoint</Application>
  <PresentationFormat>Bildspel på skärmen (4:3)</PresentationFormat>
  <Paragraphs>407</Paragraphs>
  <Slides>21</Slides>
  <Notes>2</Notes>
  <HiddenSlides>0</HiddenSlides>
  <MMClips>0</MMClips>
  <ScaleCrop>false</ScaleCrop>
  <HeadingPairs>
    <vt:vector size="8" baseType="variant">
      <vt:variant>
        <vt:lpstr>Använt teckensnitt</vt:lpstr>
      </vt:variant>
      <vt:variant>
        <vt:i4>3</vt:i4>
      </vt:variant>
      <vt:variant>
        <vt:lpstr>Tema</vt:lpstr>
      </vt:variant>
      <vt:variant>
        <vt:i4>3</vt:i4>
      </vt:variant>
      <vt:variant>
        <vt:lpstr>Serverprogram för OLE-inbäddning</vt:lpstr>
      </vt:variant>
      <vt:variant>
        <vt:i4>1</vt:i4>
      </vt:variant>
      <vt:variant>
        <vt:lpstr>Bildrubriker</vt:lpstr>
      </vt:variant>
      <vt:variant>
        <vt:i4>21</vt:i4>
      </vt:variant>
    </vt:vector>
  </HeadingPairs>
  <TitlesOfParts>
    <vt:vector size="28" baseType="lpstr">
      <vt:lpstr>Arial</vt:lpstr>
      <vt:lpstr>Calibri</vt:lpstr>
      <vt:lpstr>Wingdings</vt:lpstr>
      <vt:lpstr>Blank Presentation</vt:lpstr>
      <vt:lpstr>Sida med tonad bakgrund</vt:lpstr>
      <vt:lpstr>1_Blank Presentation</vt:lpstr>
      <vt:lpstr>Photo Editor-foto</vt:lpstr>
      <vt:lpstr>Alpina Dalarnas  Höstting</vt:lpstr>
      <vt:lpstr>Dagordning</vt:lpstr>
      <vt:lpstr>Alpina kommittén</vt:lpstr>
      <vt:lpstr>Ekonomi 2019/20</vt:lpstr>
      <vt:lpstr>Alpina kommittén</vt:lpstr>
      <vt:lpstr>Dalakort</vt:lpstr>
      <vt:lpstr>Dalakort</vt:lpstr>
      <vt:lpstr>Dalakort</vt:lpstr>
      <vt:lpstr>Dalakort</vt:lpstr>
      <vt:lpstr>Dalakort ansökningar Gymnasium/Högskola </vt:lpstr>
      <vt:lpstr>Dalakort ansökningar USM – U16</vt:lpstr>
      <vt:lpstr>Dalakort ansökningar USM – U15</vt:lpstr>
      <vt:lpstr>Dalakort ansökningar SkiCross &amp; Alpina kommittén </vt:lpstr>
      <vt:lpstr>Utbildning</vt:lpstr>
      <vt:lpstr>Utbildningar 2019-2020</vt:lpstr>
      <vt:lpstr>Tävling</vt:lpstr>
      <vt:lpstr> Alpina Dalacupen 2020</vt:lpstr>
      <vt:lpstr> LVC-kval 2020</vt:lpstr>
      <vt:lpstr>Träning</vt:lpstr>
      <vt:lpstr>Översikt träningsplan 2019/20</vt:lpstr>
      <vt:lpstr>Avslutning</vt:lpstr>
    </vt:vector>
  </TitlesOfParts>
  <Company>Essen International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SKI TEAM SWEDEN ALPINE</dc:title>
  <dc:creator>Jonas Nilsson</dc:creator>
  <cp:lastModifiedBy>Dalarnas Skidförbund</cp:lastModifiedBy>
  <cp:revision>424</cp:revision>
  <cp:lastPrinted>2017-10-24T06:24:57Z</cp:lastPrinted>
  <dcterms:created xsi:type="dcterms:W3CDTF">2007-10-15T12:27:16Z</dcterms:created>
  <dcterms:modified xsi:type="dcterms:W3CDTF">2019-10-08T08:16:17Z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0x0101007DED704117A8EA47A69862CC9DC6413E</vt:lpwstr>
  </property>
</Properties>
</file>